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10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9"/>
    <p:sldId id="277" r:id="rId8"/>
  </p:sldIdLst>
  <p:sldSz cx="12192000" cy="6858000"/>
  <p:notesSz cx="6858000" cy="9144000"/>
  <p:embeddedFontLst>
    <p:embeddedFont>
      <p:font typeface="Alimama ShuHeiTi Bold" charset="-122"/>
      <p:regular r:id="rId34"/>
    </p:embeddedFont>
    <p:embeddedFont>
      <p:font typeface="HarmonyOS Sans SC" panose="00000A00000000000000" charset="-122"/>
      <p:regular r:id="rId35"/>
    </p:embeddedFont>
    <p:embeddedFont>
      <p:font typeface="微软雅黑" charset="-122"/>
      <p:regular r:id="rId36"/>
    </p:embeddedFont>
    <p:embeddedFont>
      <p:font typeface="Calibri" panose="020F0502020204030204" charset="0"/>
      <p:regular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  <a:srgbClr val="142DA8"/>
    <a:srgbClr val="333333"/>
    <a:srgbClr val="FFFFFF"/>
    <a:srgbClr val="7399E5"/>
    <a:srgbClr val="E3E3E3"/>
    <a:srgbClr val="FF1A29"/>
    <a:srgbClr val="FFDD99"/>
    <a:srgbClr val="FFBB33"/>
    <a:srgbClr val="004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70"/>
        <p:guide pos="3840"/>
        <p:guide orient="horz" pos="258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8" Type="http://schemas.openxmlformats.org/officeDocument/2006/relationships/slide" Target="slides/slide22.xml"/><Relationship Id="rId9" Type="http://schemas.openxmlformats.org/officeDocument/2006/relationships/slide" Target="slides/slide21.xml"/><Relationship Id="rId10" Type="http://schemas.openxmlformats.org/officeDocument/2006/relationships/slide" Target="slides/slide12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7" Type="http://schemas.openxmlformats.org/officeDocument/2006/relationships/slide" Target="slides/slide17.xml"/><Relationship Id="rId28" Type="http://schemas.openxmlformats.org/officeDocument/2006/relationships/slide" Target="slides/slide18.xml"/><Relationship Id="rId29" Type="http://schemas.openxmlformats.org/officeDocument/2006/relationships/slide" Target="slides/slide19.xml"/><Relationship Id="rId30" Type="http://schemas.openxmlformats.org/officeDocument/2006/relationships/slide" Target="slides/slide20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ableStyles" Target="tableStyles.xml"/><Relationship Id="rId34" Type="http://schemas.openxmlformats.org/officeDocument/2006/relationships/font" Target="fonts/font1.fntdata"/><Relationship Id="rId35" Type="http://schemas.openxmlformats.org/officeDocument/2006/relationships/font" Target="fonts/font2.fntdata"/><Relationship Id="rId36" Type="http://schemas.openxmlformats.org/officeDocument/2006/relationships/font" Target="fonts/font3.fntdata"/><Relationship Id="rId37" Type="http://schemas.openxmlformats.org/officeDocument/2006/relationships/font" Target="fonts/font4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3" Type="http://schemas.openxmlformats.org/officeDocument/2006/relationships/tags" Target="../tags/tag7.xml"/><Relationship Id="rId4" Type="http://schemas.openxmlformats.org/officeDocument/2006/relationships/tags" Target="../tags/tag8.xml"/><Relationship Id="rId5" Type="http://schemas.openxmlformats.org/officeDocument/2006/relationships/tags" Target="../tags/tag9.xml"/><Relationship Id="rId6" Type="http://schemas.openxmlformats.org/officeDocument/2006/relationships/tags" Target="../tags/tag10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3" Type="http://schemas.openxmlformats.org/officeDocument/2006/relationships/tags" Target="../tags/tag12.xml"/><Relationship Id="rId4" Type="http://schemas.openxmlformats.org/officeDocument/2006/relationships/tags" Target="../tags/tag13.xml"/><Relationship Id="rId5" Type="http://schemas.openxmlformats.org/officeDocument/2006/relationships/tags" Target="../tags/tag14.xml"/><Relationship Id="rId6" Type="http://schemas.openxmlformats.org/officeDocument/2006/relationships/tags" Target="../tags/tag15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3" Type="http://schemas.openxmlformats.org/officeDocument/2006/relationships/tags" Target="../tags/tag17.xml"/><Relationship Id="rId4" Type="http://schemas.openxmlformats.org/officeDocument/2006/relationships/tags" Target="../tags/tag18.xml"/><Relationship Id="rId5" Type="http://schemas.openxmlformats.org/officeDocument/2006/relationships/tags" Target="../tags/tag19.xml"/><Relationship Id="rId6" Type="http://schemas.openxmlformats.org/officeDocument/2006/relationships/tags" Target="../tags/tag20.xml"/><Relationship Id="rId7" Type="http://schemas.openxmlformats.org/officeDocument/2006/relationships/tags" Target="../tags/tag2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3" Type="http://schemas.openxmlformats.org/officeDocument/2006/relationships/tags" Target="../tags/tag23.xml"/><Relationship Id="rId4" Type="http://schemas.openxmlformats.org/officeDocument/2006/relationships/tags" Target="../tags/tag24.xml"/><Relationship Id="rId5" Type="http://schemas.openxmlformats.org/officeDocument/2006/relationships/tags" Target="../tags/tag25.xml"/><Relationship Id="rId6" Type="http://schemas.openxmlformats.org/officeDocument/2006/relationships/tags" Target="../tags/tag26.xml"/><Relationship Id="rId7" Type="http://schemas.openxmlformats.org/officeDocument/2006/relationships/tags" Target="../tags/tag27.xml"/><Relationship Id="rId8" Type="http://schemas.openxmlformats.org/officeDocument/2006/relationships/tags" Target="../tags/tag28.xml"/><Relationship Id="rId9" Type="http://schemas.openxmlformats.org/officeDocument/2006/relationships/tags" Target="../tags/tag29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0.xml"/><Relationship Id="rId3" Type="http://schemas.openxmlformats.org/officeDocument/2006/relationships/tags" Target="../tags/tag31.xml"/><Relationship Id="rId4" Type="http://schemas.openxmlformats.org/officeDocument/2006/relationships/tags" Target="../tags/tag32.xml"/><Relationship Id="rId5" Type="http://schemas.openxmlformats.org/officeDocument/2006/relationships/tags" Target="../tags/tag33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4.xml"/><Relationship Id="rId3" Type="http://schemas.openxmlformats.org/officeDocument/2006/relationships/tags" Target="../tags/tag35.xml"/><Relationship Id="rId4" Type="http://schemas.openxmlformats.org/officeDocument/2006/relationships/tags" Target="../tags/tag36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tags" Target="../tags/tag40.xml"/><Relationship Id="rId6" Type="http://schemas.openxmlformats.org/officeDocument/2006/relationships/tags" Target="../tags/tag41.xml"/><Relationship Id="rId7" Type="http://schemas.openxmlformats.org/officeDocument/2006/relationships/tags" Target="../tags/tag42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3.xml"/><Relationship Id="rId3" Type="http://schemas.openxmlformats.org/officeDocument/2006/relationships/tags" Target="../tags/tag44.xml"/><Relationship Id="rId4" Type="http://schemas.openxmlformats.org/officeDocument/2006/relationships/tags" Target="../tags/tag45.xml"/><Relationship Id="rId5" Type="http://schemas.openxmlformats.org/officeDocument/2006/relationships/tags" Target="../tags/tag46.xml"/><Relationship Id="rId6" Type="http://schemas.openxmlformats.org/officeDocument/2006/relationships/tags" Target="../tags/tag47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3" Type="http://schemas.openxmlformats.org/officeDocument/2006/relationships/tags" Target="../tags/tag49.xml"/><Relationship Id="rId4" Type="http://schemas.openxmlformats.org/officeDocument/2006/relationships/tags" Target="../tags/tag50.xml"/><Relationship Id="rId5" Type="http://schemas.openxmlformats.org/officeDocument/2006/relationships/tags" Target="../tags/tag5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tags" Target="../tags/tag52.xml"/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ags" Target="../tags/tag57.xml"/><Relationship Id="rId13" Type="http://schemas.openxmlformats.org/officeDocument/2006/relationships/tags" Target="../tags/tag58.xml"/><Relationship Id="rId14" Type="http://schemas.openxmlformats.org/officeDocument/2006/relationships/tags" Target="../tags/tag59.xml"/><Relationship Id="rId15" Type="http://schemas.openxmlformats.org/officeDocument/2006/relationships/tags" Target="../tags/tag60.xml"/><Relationship Id="rId16" Type="http://schemas.openxmlformats.org/officeDocument/2006/relationships/tags" Target="../tags/tag61.xml"/><Relationship Id="rId17" Type="http://schemas.openxmlformats.org/officeDocument/2006/relationships/tags" Target="../tags/tag62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392" y="594360"/>
            <a:ext cx="1353312" cy="13533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1560" y="2011680"/>
            <a:ext cx="10104120" cy="43891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第十届全国大学生集成电路创新创业大赛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578608"/>
            <a:ext cx="10195560" cy="7132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3000" b="1">
                <a:solidFill>
                  <a:srgbClr val="142DA8"/>
                </a:solidFill>
                <a:latin typeface="Alimama ShuHeiTi Bold"/>
              </a:defRPr>
            </a:pPr>
            <a:r>
              <a:t>基于龙芯SoC的后量子密码与矩阵运算加速系统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40480" y="3566160"/>
            <a:ext cx="4507992" cy="56692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959352" y="3703320"/>
            <a:ext cx="4270248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FFFFF"/>
                </a:solidFill>
                <a:latin typeface="HarmonyOS Sans SC"/>
              </a:defRPr>
            </a:pPr>
            <a:r>
              <a:t>龙芯中科杯 · 系统设计答辩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4800600"/>
            <a:ext cx="443484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202533"/>
                </a:solidFill>
                <a:latin typeface="HarmonyOS Sans SC"/>
              </a:defRPr>
            </a:pPr>
            <a:r>
              <a:t>作品编号：CICC1008439 · 团队：碳基生物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5230368"/>
            <a:ext cx="41605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证据版本 d456463 · 2026-07-15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团队介绍：围绕完整系统形成协同分工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团队与项目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353312"/>
            <a:ext cx="3840480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142DA8"/>
                </a:solidFill>
                <a:latin typeface="HarmonyOS Sans SC"/>
              </a:defRPr>
            </a:pPr>
            <a:r>
              <a:t>团队名称：碳基生物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" y="1901952"/>
            <a:ext cx="3063240" cy="3401568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2176272"/>
            <a:ext cx="2734056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142DA8"/>
                </a:solidFill>
                <a:latin typeface="Alimama ShuHeiTi Bold"/>
              </a:defRPr>
            </a:pPr>
            <a:r>
              <a:t>系统架构与SoC集成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5" y="2852928"/>
            <a:ext cx="2487168" cy="169164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OpenLA500平台集成</a:t>
            </a:r>
          </a:p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AXI、DMA与多时钟域</a:t>
            </a:r>
          </a:p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SRAM控制器优化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33087" y="1901952"/>
            <a:ext cx="3063240" cy="3401568"/>
          </a:xfrm>
          <a:prstGeom prst="roundRect">
            <a:avLst>
              <a:gd name="adj" fmla="val 6000"/>
            </a:avLst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97679" y="2176272"/>
            <a:ext cx="2734056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30C0B4"/>
                </a:solidFill>
                <a:latin typeface="Alimama ShuHeiTi Bold"/>
              </a:defRPr>
            </a:pPr>
            <a:r>
              <a:t>密码算法与RTL实现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25696" y="2852928"/>
            <a:ext cx="2487168" cy="169164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全参数ML-KEM架构</a:t>
            </a:r>
          </a:p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Keccak、NTT与多项式算子</a:t>
            </a:r>
          </a:p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常量时间解封装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516368" y="1901952"/>
            <a:ext cx="3063240" cy="3401568"/>
          </a:xfrm>
          <a:prstGeom prst="roundRect">
            <a:avLst>
              <a:gd name="adj" fmla="val 6000"/>
            </a:avLst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80960" y="2176272"/>
            <a:ext cx="2734056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EE822F"/>
                </a:solidFill>
                <a:latin typeface="Alimama ShuHeiTi Bold"/>
              </a:defRPr>
            </a:pPr>
            <a:r>
              <a:t>软件验证、测试与文档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08976" y="2852928"/>
            <a:ext cx="2487168" cy="169164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板级驱动与测试程序</a:t>
            </a:r>
          </a:p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分层仿真和证据采集</a:t>
            </a:r>
          </a:p>
          <a:p>
            <a:pPr>
              <a:lnSpc>
                <a:spcPct val="106000"/>
              </a:lnSpc>
              <a:spcAft>
                <a:spcPts val="1000"/>
              </a:spcAft>
              <a:defRPr sz="1300">
                <a:solidFill>
                  <a:srgbClr val="202533"/>
                </a:solidFill>
                <a:latin typeface="HarmonyOS Sans SC"/>
              </a:defRPr>
            </a:pPr>
            <a:r>
              <a:t>• 系统报告与答辩材料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4400" y="5650992"/>
            <a:ext cx="10195560" cy="502920"/>
          </a:xfrm>
          <a:prstGeom prst="rect">
            <a:avLst/>
          </a:prstGeom>
          <a:solidFill>
            <a:srgbClr val="F5F7FA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5797296"/>
            <a:ext cx="982980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202533"/>
                </a:solidFill>
                <a:latin typeface="HarmonyOS Sans SC"/>
              </a:defRPr>
            </a:pPr>
            <a:r>
              <a:t>以统一接口、可重复测试和版本化证据贯通硬件、软件与文档。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38912"/>
            <a:ext cx="146304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2900" b="1">
                <a:solidFill>
                  <a:srgbClr val="142DA8"/>
                </a:solidFill>
                <a:latin typeface="Alimama ShuHeiTi Bold"/>
              </a:defRPr>
            </a:pPr>
            <a:r>
              <a:t>目录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" y="1051560"/>
            <a:ext cx="137160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Arial"/>
              </a:defRPr>
            </a:pPr>
            <a: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2057400" y="1600200"/>
            <a:ext cx="530352" cy="530352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57400" y="1719072"/>
            <a:ext cx="530352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FFFFFF"/>
                </a:solidFill>
                <a:latin typeface="HarmonyOS Sans SC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7792" y="1581912"/>
            <a:ext cx="3977639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202533"/>
                </a:solidFill>
                <a:latin typeface="HarmonyOS Sans SC"/>
              </a:defRPr>
            </a:pPr>
            <a:r>
              <a:t>项目与系统方案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07792" y="1984248"/>
            <a:ext cx="466344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667085"/>
                </a:solidFill>
                <a:latin typeface="HarmonyOS Sans SC"/>
              </a:defRPr>
            </a:pPr>
            <a:r>
              <a:t>开发过程、设计目标与系统数据流</a:t>
            </a:r>
          </a:p>
        </p:txBody>
      </p:sp>
      <p:sp>
        <p:nvSpPr>
          <p:cNvPr id="9" name="Rectangle 8"/>
          <p:cNvSpPr/>
          <p:nvPr/>
        </p:nvSpPr>
        <p:spPr>
          <a:xfrm>
            <a:off x="2057400" y="2697480"/>
            <a:ext cx="530352" cy="530352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057400" y="2816352"/>
            <a:ext cx="530352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FFFFFF"/>
                </a:solidFill>
                <a:latin typeface="HarmonyOS Sans SC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07792" y="2679192"/>
            <a:ext cx="3977639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202533"/>
                </a:solidFill>
                <a:latin typeface="HarmonyOS Sans SC"/>
              </a:defRPr>
            </a:pPr>
            <a:r>
              <a:t>自主计算IP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07792" y="3081528"/>
            <a:ext cx="466344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667085"/>
                </a:solidFill>
                <a:latin typeface="HarmonyOS Sans SC"/>
              </a:defRPr>
            </a:pPr>
            <a:r>
              <a:t>Matmul流水与全参数ML-KEM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57400" y="3794760"/>
            <a:ext cx="530352" cy="530352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57400" y="3913632"/>
            <a:ext cx="530352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FFFFFF"/>
                </a:solidFill>
                <a:latin typeface="HarmonyOS Sans SC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7792" y="3776472"/>
            <a:ext cx="3977639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202533"/>
                </a:solidFill>
                <a:latin typeface="HarmonyOS Sans SC"/>
              </a:defRPr>
            </a:pPr>
            <a:r>
              <a:t>验证与实现结果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07792" y="4178808"/>
            <a:ext cx="466344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667085"/>
                </a:solidFill>
                <a:latin typeface="HarmonyOS Sans SC"/>
              </a:defRPr>
            </a:pPr>
            <a:r>
              <a:t>分层验证、资源时序与最终性能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57400" y="4892040"/>
            <a:ext cx="530352" cy="530352"/>
          </a:xfrm>
          <a:prstGeom prst="rect">
            <a:avLst/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057400" y="5010912"/>
            <a:ext cx="530352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FFFFFF"/>
                </a:solidFill>
                <a:latin typeface="HarmonyOS Sans SC"/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07792" y="4873752"/>
            <a:ext cx="3977639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202533"/>
                </a:solidFill>
                <a:latin typeface="HarmonyOS Sans SC"/>
              </a:defRPr>
            </a:pPr>
            <a:r>
              <a:t>心得与后续工作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07792" y="5276088"/>
            <a:ext cx="466344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667085"/>
                </a:solidFill>
                <a:latin typeface="HarmonyOS Sans SC"/>
              </a:defRPr>
            </a:pPr>
            <a:r>
              <a:t>工程认识、设计取舍与优化路线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26080" y="438912"/>
            <a:ext cx="6355080" cy="51206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500" b="1">
                <a:solidFill>
                  <a:srgbClr val="142DA8"/>
                </a:solidFill>
                <a:latin typeface="Alimama ShuHeiTi Bold"/>
              </a:defRPr>
            </a:pPr>
            <a:r>
              <a:t>作品重要亮点预览页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21240" y="484632"/>
            <a:ext cx="17830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EE822F"/>
                </a:solidFill>
                <a:latin typeface="HarmonyOS Sans SC"/>
              </a:defRPr>
            </a:pPr>
            <a:r>
              <a:t>系统方案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1389888"/>
            <a:ext cx="7086600" cy="4389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ystem_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721" y="1554480"/>
            <a:ext cx="6103620" cy="40690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8680" y="5852160"/>
            <a:ext cx="67665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142DA8"/>
                </a:solidFill>
                <a:latin typeface="HarmonyOS Sans SC"/>
              </a:defRPr>
            </a:pPr>
            <a:r>
              <a:t>OpenLA500 + DMA数据面 + 三个自主计算IP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92440" y="1481328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92440" y="1554480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68512" y="1463040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142DA8"/>
                </a:solidFill>
                <a:latin typeface="HarmonyOS Sans SC"/>
              </a:defRPr>
            </a:pPr>
            <a:r>
              <a:t>硬件自治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68512" y="1819656"/>
            <a:ext cx="2606040" cy="43891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五千组 Matmul 任务一次启动完成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256032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92440" y="263347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68512" y="254203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EE822F"/>
                </a:solidFill>
                <a:latin typeface="HarmonyOS Sans SC"/>
              </a:defRPr>
            </a:pPr>
            <a:r>
              <a:t>存储优化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68512" y="2898648"/>
            <a:ext cx="2606040" cy="43891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SRAM连续突发达到1 beat/cycle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92440" y="363931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2440" y="3712463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68512" y="3621024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30C0B4"/>
                </a:solidFill>
                <a:latin typeface="HarmonyOS Sans SC"/>
              </a:defRPr>
            </a:pPr>
            <a:r>
              <a:t>全参数密码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68512" y="3977639"/>
            <a:ext cx="2606040" cy="43891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单比特流覆盖三等级、三操作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92440" y="4718304"/>
            <a:ext cx="429768" cy="429768"/>
          </a:xfrm>
          <a:prstGeom prst="roundRect">
            <a:avLst>
              <a:gd name="adj" fmla="val 6000"/>
            </a:avLst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92440" y="4791456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68512" y="4700016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75BD42"/>
                </a:solidFill>
                <a:latin typeface="HarmonyOS Sans SC"/>
              </a:defRPr>
            </a:pPr>
            <a:r>
              <a:t>异步协同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68512" y="5056632"/>
            <a:ext cx="2606040" cy="43891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三时钟域通过全五通道AXI FIFO连接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28431" y="5715000"/>
            <a:ext cx="3401568" cy="530352"/>
          </a:xfrm>
          <a:prstGeom prst="rect">
            <a:avLst/>
          </a:prstGeom>
          <a:solidFill>
            <a:srgbClr val="EDF3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56448" y="5870448"/>
            <a:ext cx="3145536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142DA8"/>
                </a:solidFill>
                <a:latin typeface="HarmonyOS Sans SC"/>
              </a:defRPr>
            </a:pPr>
            <a:r>
              <a:t>全系统 0 DSP · 三时钟域零违例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26080" y="438912"/>
            <a:ext cx="6355080" cy="51206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500" b="1">
                <a:solidFill>
                  <a:srgbClr val="142DA8"/>
                </a:solidFill>
                <a:latin typeface="Alimama ShuHeiTi Bold"/>
              </a:defRPr>
            </a:pPr>
            <a:r>
              <a:t>作品重要亮点预览页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21240" y="484632"/>
            <a:ext cx="17830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EE822F"/>
                </a:solidFill>
                <a:latin typeface="HarmonyOS Sans SC"/>
              </a:defRPr>
            </a:pPr>
            <a:r>
              <a:t>关键结果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481328"/>
            <a:ext cx="2532888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1618488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142DA8"/>
                </a:solidFill>
                <a:latin typeface="Alimama ShuHeiTi Bold"/>
              </a:rPr>
              <a:t>4.911765</a:t>
            </a:r>
            <a:r>
              <a:rPr sz="1300" b="0">
                <a:solidFill>
                  <a:srgbClr val="142DA8"/>
                </a:solidFill>
                <a:latin typeface="Arial"/>
              </a:rPr>
              <a:t> 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057400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Matmul 5000组最终时间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511296" y="1481328"/>
            <a:ext cx="2532888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21024" y="1618488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EE822F"/>
                </a:solidFill>
                <a:latin typeface="Alimama ShuHeiTi Bold"/>
              </a:rPr>
              <a:t>827.80</a:t>
            </a:r>
            <a:r>
              <a:rPr sz="1300" b="0">
                <a:solidFill>
                  <a:srgbClr val="EE822F"/>
                </a:solidFill>
                <a:latin typeface="Arial"/>
              </a:rPr>
              <a:t>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21024" y="2057400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FFT DMA相对软件加速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1481328"/>
            <a:ext cx="2532888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73952" y="1618488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30C0B4"/>
                </a:solidFill>
                <a:latin typeface="Alimama ShuHeiTi Bold"/>
              </a:rPr>
              <a:t>48.95–53.33</a:t>
            </a:r>
            <a:r>
              <a:rPr sz="1300" b="0">
                <a:solidFill>
                  <a:srgbClr val="30C0B4"/>
                </a:solidFill>
                <a:latin typeface="Arial"/>
              </a:rPr>
              <a:t>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3952" y="2057400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ML-KEM DMA相对软件加速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17152" y="1481328"/>
            <a:ext cx="2532888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75B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0" y="1618488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75BD42"/>
                </a:solidFill>
                <a:latin typeface="Alimama ShuHeiTi Bold"/>
              </a:rPr>
              <a:t>0</a:t>
            </a:r>
            <a:r>
              <a:rPr sz="1300" b="0">
                <a:solidFill>
                  <a:srgbClr val="75BD42"/>
                </a:solidFill>
                <a:latin typeface="Arial"/>
              </a:rPr>
              <a:t> DSP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26880" y="2057400"/>
            <a:ext cx="2313432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DSP48E1使用量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841248" y="2907792"/>
          <a:ext cx="6583679" cy="2788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651760"/>
                <a:gridCol w="1874519"/>
              </a:tblGrid>
              <a:tr h="46482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验证对象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测试规模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结果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</a:tr>
              <a:tr h="46482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ML-KEM主路径KAT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3等级 × 3操作 × 1000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9000 / 9000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6482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Decaps隐式拒绝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3等级 × 100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300 / 300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46482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ML-KEM板级诊断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3等级 × 3路径 × 100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900次零失败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6482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Matmul最终评测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Arial"/>
                        </a:defRPr>
                      </a:pPr>
                      <a:r>
                        <a:t>5000组 · seed a3772ec8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4.911765 ms · 满分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46482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FFT板级验证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CPU / DMA各3次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误差Re=1、Im=2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7772400" y="2907792"/>
            <a:ext cx="3547872" cy="2788920"/>
          </a:xfrm>
          <a:prstGeom prst="roundRect">
            <a:avLst>
              <a:gd name="adj" fmla="val 6000"/>
            </a:avLst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65008" y="3182112"/>
            <a:ext cx="292608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EE822F"/>
                </a:solidFill>
                <a:latin typeface="Alimama ShuHeiTi Bold"/>
              </a:defRPr>
            </a:pPr>
            <a:r>
              <a:t>实现质量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92440" y="3694176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142DA8"/>
                </a:solidFill>
                <a:latin typeface="Alimama ShuHeiTi Bold"/>
              </a:rPr>
              <a:t>55,066</a:t>
            </a:r>
            <a:r>
              <a:rPr sz="1300" b="0">
                <a:solidFill>
                  <a:srgbClr val="142DA8"/>
                </a:solidFill>
                <a:latin typeface="Arial"/>
              </a:rPr>
              <a:t/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2440" y="4133087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Slice LUT · 41.16%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82912" y="3694176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30C0B4"/>
                </a:solidFill>
                <a:latin typeface="Alimama ShuHeiTi Bold"/>
              </a:rPr>
              <a:t>29.5</a:t>
            </a:r>
            <a:r>
              <a:rPr sz="1300" b="0">
                <a:solidFill>
                  <a:srgbClr val="30C0B4"/>
                </a:solidFill>
                <a:latin typeface="Arial"/>
              </a:rPr>
              <a:t/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82912" y="4133087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BRAM Tile · 8.08%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2440" y="4754880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75BD42"/>
                </a:solidFill>
                <a:latin typeface="Alimama ShuHeiTi Bold"/>
              </a:rPr>
              <a:t>88,843</a:t>
            </a:r>
            <a:r>
              <a:rPr sz="1300" b="0">
                <a:solidFill>
                  <a:srgbClr val="75BD42"/>
                </a:solidFill>
                <a:latin typeface="Arial"/>
              </a:rPr>
              <a:t/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2440" y="5193792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时序端点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82912" y="4754880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EE822F"/>
                </a:solidFill>
                <a:latin typeface="Alimama ShuHeiTi Bold"/>
              </a:rPr>
              <a:t>+0.070</a:t>
            </a:r>
            <a:r>
              <a:rPr sz="1300" b="0">
                <a:solidFill>
                  <a:srgbClr val="EE822F"/>
                </a:solidFill>
                <a:latin typeface="Arial"/>
              </a:rPr>
              <a:t/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82912" y="5193792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全系统最小WNS / 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开发过程：以端到端证据驱动迭代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项目与系统方案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1417320"/>
            <a:ext cx="3364992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96112" y="164592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171907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17904" y="162763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142DA8"/>
                </a:solidFill>
                <a:latin typeface="HarmonyOS Sans SC"/>
              </a:defRPr>
            </a:pPr>
            <a:r>
              <a:t>基础SoC跑通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1832" y="2167128"/>
            <a:ext cx="2907792" cy="6217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20" b="0">
                <a:solidFill>
                  <a:srgbClr val="202533"/>
                </a:solidFill>
                <a:latin typeface="HarmonyOS Sans SC"/>
              </a:defRPr>
            </a:pPr>
            <a:r>
              <a:t>完成处理器取指、串口及总线外设联调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4142232" y="2093976"/>
            <a:ext cx="228600" cy="155448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80560" y="1417320"/>
            <a:ext cx="3364992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663440" y="164592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63440" y="171907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85232" y="162763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30C0B4"/>
                </a:solidFill>
                <a:latin typeface="HarmonyOS Sans SC"/>
              </a:defRPr>
            </a:pPr>
            <a:r>
              <a:t>计算IP接入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09160" y="2167128"/>
            <a:ext cx="2907792" cy="6217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20" b="0">
                <a:solidFill>
                  <a:srgbClr val="202533"/>
                </a:solidFill>
                <a:latin typeface="HarmonyOS Sans SC"/>
              </a:defRPr>
            </a:pPr>
            <a:r>
              <a:t>实现Matmul、CRC32、FFT与全参数ML-KEM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7909560" y="2093976"/>
            <a:ext cx="228600" cy="155448"/>
          </a:xfrm>
          <a:prstGeom prst="rightArrow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247888" y="1417320"/>
            <a:ext cx="3364992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30767" y="164592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30767" y="171907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52560" y="162763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EE822F"/>
                </a:solidFill>
                <a:latin typeface="HarmonyOS Sans SC"/>
              </a:defRPr>
            </a:pPr>
            <a:r>
              <a:t>数据通路优化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6488" y="2167128"/>
            <a:ext cx="2907792" cy="6217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20" b="0">
                <a:solidFill>
                  <a:srgbClr val="202533"/>
                </a:solidFill>
                <a:latin typeface="HarmonyOS Sans SC"/>
              </a:defRPr>
            </a:pPr>
            <a:r>
              <a:t>引入DMA端点、双Bank调度和SRAM连续突发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3232" y="3566160"/>
            <a:ext cx="3364992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75B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96112" y="379476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96112" y="386791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17904" y="377647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75BD42"/>
                </a:solidFill>
                <a:latin typeface="HarmonyOS Sans SC"/>
              </a:defRPr>
            </a:pPr>
            <a:r>
              <a:t>时钟与复位收敛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1832" y="4315968"/>
            <a:ext cx="2907792" cy="6217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20" b="0">
                <a:solidFill>
                  <a:srgbClr val="202533"/>
                </a:solidFill>
                <a:latin typeface="HarmonyOS Sans SC"/>
              </a:defRPr>
            </a:pPr>
            <a:r>
              <a:t>完成PLL分域、AXI CDC和复位顺序验证</a:t>
            </a:r>
          </a:p>
        </p:txBody>
      </p:sp>
      <p:sp>
        <p:nvSpPr>
          <p:cNvPr id="30" name="Right Arrow 29"/>
          <p:cNvSpPr/>
          <p:nvPr/>
        </p:nvSpPr>
        <p:spPr>
          <a:xfrm>
            <a:off x="4142232" y="4242816"/>
            <a:ext cx="228600" cy="155448"/>
          </a:xfrm>
          <a:prstGeom prst="rightArrow">
            <a:avLst/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480560" y="3566160"/>
            <a:ext cx="3364992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4663440" y="379476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63440" y="386791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85232" y="377647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142DA8"/>
                </a:solidFill>
                <a:latin typeface="HarmonyOS Sans SC"/>
              </a:defRPr>
            </a:pPr>
            <a:r>
              <a:t>分层验证闭环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09160" y="4315968"/>
            <a:ext cx="2907792" cy="6217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20" b="0">
                <a:solidFill>
                  <a:srgbClr val="202533"/>
                </a:solidFill>
                <a:latin typeface="HarmonyOS Sans SC"/>
              </a:defRPr>
            </a:pPr>
            <a:r>
              <a:t>建立叶模块、IP、SoC与板级四层证据</a:t>
            </a:r>
          </a:p>
        </p:txBody>
      </p:sp>
      <p:sp>
        <p:nvSpPr>
          <p:cNvPr id="36" name="Right Arrow 35"/>
          <p:cNvSpPr/>
          <p:nvPr/>
        </p:nvSpPr>
        <p:spPr>
          <a:xfrm>
            <a:off x="7909560" y="4242816"/>
            <a:ext cx="228600" cy="155448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8247888" y="3566160"/>
            <a:ext cx="3364992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8430767" y="379476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430767" y="386791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52560" y="3776472"/>
            <a:ext cx="233172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EE822F"/>
                </a:solidFill>
                <a:latin typeface="HarmonyOS Sans SC"/>
              </a:defRPr>
            </a:pPr>
            <a:r>
              <a:t>最终性能迭代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6488" y="4315968"/>
            <a:ext cx="2907792" cy="6217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20" b="0">
                <a:solidFill>
                  <a:srgbClr val="202533"/>
                </a:solidFill>
                <a:latin typeface="HarmonyOS Sans SC"/>
              </a:defRPr>
            </a:pPr>
            <a:r>
              <a:t>压缩启动与稳态空闲，Matmul评测达到100分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14400" y="5806440"/>
            <a:ext cx="10195560" cy="402336"/>
          </a:xfrm>
          <a:prstGeom prst="rect">
            <a:avLst/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115568" y="5925312"/>
            <a:ext cx="978408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50" b="1">
                <a:solidFill>
                  <a:srgbClr val="202533"/>
                </a:solidFill>
                <a:latin typeface="HarmonyOS Sans SC"/>
              </a:defRPr>
            </a:pPr>
            <a:r>
              <a:t>每轮迭代同时检查功能正确性、总线可观测性、时序与板级端到端时间。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赛题要求与设计响应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项目与系统方案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353312"/>
            <a:ext cx="758952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0">
                <a:solidFill>
                  <a:srgbClr val="667085"/>
                </a:solidFill>
                <a:latin typeface="HarmonyOS Sans SC"/>
              </a:defRPr>
            </a:pPr>
            <a:r>
              <a:t>赛题不是孤立IP设计，而是完整SoC中的端到端实现。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77240" y="1810512"/>
          <a:ext cx="10607040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6949440"/>
              </a:tblGrid>
              <a:tr h="704088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30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赛题要求 / 工程约束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本系统的设计响应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</a:tr>
              <a:tr h="704088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基于OpenLA500构建完整SoC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双主八从AXI架构；CPU、系统、ML-KEM三个异步时钟域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5000组4×4矩阵乘法，禁止DSP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全LUT乘加、双Bank序列器、在线CRC32与快速通道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704088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实现FIPS 203 ML-KEM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单比特流覆盖三等级、三操作；KAT与隐式拒绝验证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提高端到端性能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3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四通道DMA、端点传输、SRAM连续突发与硬件自主调度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822960" y="5623560"/>
            <a:ext cx="10515600" cy="530352"/>
          </a:xfrm>
          <a:prstGeom prst="rect">
            <a:avLst/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5779008"/>
            <a:ext cx="1014984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400" b="1">
                <a:solidFill>
                  <a:srgbClr val="202533"/>
                </a:solidFill>
                <a:latin typeface="HarmonyOS Sans SC"/>
              </a:defRPr>
            </a:pPr>
            <a:r>
              <a:t>答辩主线：赛题约束 → 系统架构 → 数据流与自主IP → 分层验证 → 实测结果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总体架构与自主设计边界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项目与系统方案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7" y="1325880"/>
            <a:ext cx="7370064" cy="4764024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ystem_ar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09" y="1353312"/>
            <a:ext cx="7063740" cy="470916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247888" y="1371600"/>
            <a:ext cx="3154680" cy="345643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58200" y="1627632"/>
            <a:ext cx="274320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30C0B4"/>
                </a:solidFill>
                <a:latin typeface="Alimama ShuHeiTi Bold"/>
              </a:defRPr>
            </a:pPr>
            <a:r>
              <a:t>自主实现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85632" y="2148840"/>
            <a:ext cx="2697480" cy="233172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6000"/>
              </a:lnSpc>
              <a:spcAft>
                <a:spcPts val="500"/>
              </a:spcAft>
              <a:defRPr sz="1320">
                <a:solidFill>
                  <a:srgbClr val="202533"/>
                </a:solidFill>
                <a:latin typeface="HarmonyOS Sans SC"/>
              </a:defRPr>
            </a:pPr>
            <a:r>
              <a:t>• 四通道DMA与加速器端点</a:t>
            </a:r>
          </a:p>
          <a:p>
            <a:pPr>
              <a:lnSpc>
                <a:spcPct val="106000"/>
              </a:lnSpc>
              <a:spcAft>
                <a:spcPts val="500"/>
              </a:spcAft>
              <a:defRPr sz="1320">
                <a:solidFill>
                  <a:srgbClr val="202533"/>
                </a:solidFill>
                <a:latin typeface="HarmonyOS Sans SC"/>
              </a:defRPr>
            </a:pPr>
            <a:r>
              <a:t>• Matmul、批量序列器、CRC32</a:t>
            </a:r>
          </a:p>
          <a:p>
            <a:pPr>
              <a:lnSpc>
                <a:spcPct val="106000"/>
              </a:lnSpc>
              <a:spcAft>
                <a:spcPts val="500"/>
              </a:spcAft>
              <a:defRPr sz="1320">
                <a:solidFill>
                  <a:srgbClr val="202533"/>
                </a:solidFill>
                <a:latin typeface="HarmonyOS Sans SC"/>
              </a:defRPr>
            </a:pPr>
            <a:r>
              <a:t>• 1024点Radix-2² SDF FFT</a:t>
            </a:r>
          </a:p>
          <a:p>
            <a:pPr>
              <a:lnSpc>
                <a:spcPct val="106000"/>
              </a:lnSpc>
              <a:spcAft>
                <a:spcPts val="500"/>
              </a:spcAft>
              <a:defRPr sz="1320">
                <a:solidFill>
                  <a:srgbClr val="202533"/>
                </a:solidFill>
                <a:latin typeface="HarmonyOS Sans SC"/>
              </a:defRPr>
            </a:pPr>
            <a:r>
              <a:t>• 全参数ML-KEM硬件IP</a:t>
            </a:r>
          </a:p>
          <a:p>
            <a:pPr>
              <a:lnSpc>
                <a:spcPct val="106000"/>
              </a:lnSpc>
              <a:spcAft>
                <a:spcPts val="500"/>
              </a:spcAft>
              <a:defRPr sz="1320">
                <a:solidFill>
                  <a:srgbClr val="202533"/>
                </a:solidFill>
                <a:latin typeface="HarmonyOS Sans SC"/>
              </a:defRPr>
            </a:pPr>
            <a:r>
              <a:t>• 两级AXI跨时钟域桥</a:t>
            </a:r>
          </a:p>
          <a:p>
            <a:pPr>
              <a:lnSpc>
                <a:spcPct val="106000"/>
              </a:lnSpc>
              <a:spcAft>
                <a:spcPts val="500"/>
              </a:spcAft>
              <a:defRPr sz="1320">
                <a:solidFill>
                  <a:srgbClr val="202533"/>
                </a:solidFill>
                <a:latin typeface="HarmonyOS Sans SC"/>
              </a:defRPr>
            </a:pPr>
            <a:r>
              <a:t>• SRAM控制器突发流水化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47888" y="5029200"/>
            <a:ext cx="3154680" cy="1005840"/>
          </a:xfrm>
          <a:prstGeom prst="roundRect">
            <a:avLst>
              <a:gd name="adj" fmla="val 6000"/>
            </a:avLst>
          </a:prstGeom>
          <a:solidFill>
            <a:srgbClr val="F5F7FA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58200" y="5230368"/>
            <a:ext cx="26974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400" b="1">
                <a:solidFill>
                  <a:srgbClr val="667085"/>
                </a:solidFill>
                <a:latin typeface="HarmonyOS Sans SC"/>
              </a:defRPr>
            </a:pPr>
            <a:r>
              <a:t>赛事基础平台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58200" y="5559552"/>
            <a:ext cx="2697480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OpenLA500、板级SRAM器件、UART及基础外设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数据搬运、SRAM与三时钟域协同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项目与系统方案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371600"/>
            <a:ext cx="301752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536192"/>
            <a:ext cx="283464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50" b="1">
                <a:solidFill>
                  <a:srgbClr val="142DA8"/>
                </a:solidFill>
                <a:latin typeface="HarmonyOS Sans SC"/>
              </a:defRPr>
            </a:pPr>
            <a:r>
              <a:t>CPU域 · 33.333 MHz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47088"/>
            <a:ext cx="283464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OpenLA500 / Cache / AXI主端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371600"/>
            <a:ext cx="301752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63440" y="1536192"/>
            <a:ext cx="283464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50" b="1">
                <a:solidFill>
                  <a:srgbClr val="30C0B4"/>
                </a:solidFill>
                <a:latin typeface="HarmonyOS Sans SC"/>
              </a:defRPr>
            </a:pPr>
            <a:r>
              <a:t>系统域 · 50 MHz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1847088"/>
            <a:ext cx="283464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Crossbar / DMA / SRAM / Matmul / FFT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0" y="1371600"/>
            <a:ext cx="3017520" cy="7772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19" y="1536192"/>
            <a:ext cx="283464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50" b="1">
                <a:solidFill>
                  <a:srgbClr val="EE822F"/>
                </a:solidFill>
                <a:latin typeface="HarmonyOS Sans SC"/>
              </a:defRPr>
            </a:pPr>
            <a:r>
              <a:t>ML-KEM域 · 76.923 MHz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19" y="1847088"/>
            <a:ext cx="283464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AXI前端 / Keccak / NTT / FSM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3895344" y="1627632"/>
            <a:ext cx="457200" cy="228600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ight Arrow 17"/>
          <p:cNvSpPr/>
          <p:nvPr/>
        </p:nvSpPr>
        <p:spPr>
          <a:xfrm>
            <a:off x="7735824" y="1627632"/>
            <a:ext cx="457200" cy="228600"/>
          </a:xfrm>
          <a:prstGeom prst="rightArrow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511296" y="2139696"/>
            <a:ext cx="123444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HarmonyOS Sans SC"/>
              </a:defRPr>
            </a:pPr>
            <a:r>
              <a:t>AXI双时钟FIFO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51775" y="2139696"/>
            <a:ext cx="123444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HarmonyOS Sans SC"/>
              </a:defRPr>
            </a:pPr>
            <a:r>
              <a:t>AXI双时钟FIFO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" y="2606040"/>
            <a:ext cx="5212080" cy="3154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2816352"/>
            <a:ext cx="475488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142DA8"/>
                </a:solidFill>
                <a:latin typeface="Alimama ShuHeiTi Bold"/>
              </a:defRPr>
            </a:pPr>
            <a:r>
              <a:t>硬件数据通路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60120" y="3401568"/>
            <a:ext cx="941832" cy="530352"/>
          </a:xfrm>
          <a:prstGeom prst="rect">
            <a:avLst/>
          </a:prstGeom>
          <a:solidFill>
            <a:srgbClr val="F5F7FA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60120" y="3547872"/>
            <a:ext cx="941832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142DA8"/>
                </a:solidFill>
                <a:latin typeface="HarmonyOS Sans SC"/>
              </a:defRPr>
            </a:pPr>
            <a:r>
              <a:t>CPU配置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1947672" y="3566160"/>
            <a:ext cx="320040" cy="164592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267712" y="3401568"/>
            <a:ext cx="941832" cy="530352"/>
          </a:xfrm>
          <a:prstGeom prst="rect">
            <a:avLst/>
          </a:prstGeom>
          <a:solidFill>
            <a:srgbClr val="F5F7FA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267712" y="3547872"/>
            <a:ext cx="941832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30C0B4"/>
                </a:solidFill>
                <a:latin typeface="HarmonyOS Sans SC"/>
              </a:defRPr>
            </a:pPr>
            <a:r>
              <a:t>DMA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3255264" y="3566160"/>
            <a:ext cx="320040" cy="164592"/>
          </a:xfrm>
          <a:prstGeom prst="rightArrow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575304" y="3401568"/>
            <a:ext cx="941832" cy="530352"/>
          </a:xfrm>
          <a:prstGeom prst="rect">
            <a:avLst/>
          </a:prstGeom>
          <a:solidFill>
            <a:srgbClr val="F5F7FA"/>
          </a:solidFill>
          <a:ln w="12700">
            <a:solidFill>
              <a:srgbClr val="F2BA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575304" y="3547872"/>
            <a:ext cx="941832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F2BA02"/>
                </a:solidFill>
                <a:latin typeface="HarmonyOS Sans SC"/>
              </a:defRPr>
            </a:pPr>
            <a:r>
              <a:t>ExtRAM</a:t>
            </a:r>
          </a:p>
        </p:txBody>
      </p:sp>
      <p:sp>
        <p:nvSpPr>
          <p:cNvPr id="31" name="Right Arrow 30"/>
          <p:cNvSpPr/>
          <p:nvPr/>
        </p:nvSpPr>
        <p:spPr>
          <a:xfrm>
            <a:off x="4562856" y="3566160"/>
            <a:ext cx="320040" cy="164592"/>
          </a:xfrm>
          <a:prstGeom prst="rightArrow">
            <a:avLst/>
          </a:prstGeom>
          <a:solidFill>
            <a:srgbClr val="F2BA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882896" y="3401568"/>
            <a:ext cx="941832" cy="530352"/>
          </a:xfrm>
          <a:prstGeom prst="rect">
            <a:avLst/>
          </a:prstGeom>
          <a:solidFill>
            <a:srgbClr val="F5F7FA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882896" y="3547872"/>
            <a:ext cx="941832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EE822F"/>
                </a:solidFill>
                <a:latin typeface="HarmonyOS Sans SC"/>
              </a:defRPr>
            </a:pPr>
            <a:r>
              <a:t>加速器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2688" y="4251960"/>
            <a:ext cx="4800600" cy="4572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02533"/>
                </a:solidFill>
                <a:latin typeface="HarmonyOS Sans SC"/>
              </a:defRPr>
            </a:pPr>
            <a:r>
              <a:t>CPU只配置任务，DMA、SRAM与加速器完成批量搬运和计算。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" y="4956048"/>
            <a:ext cx="4800600" cy="34747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复位顺序：sys → mlkem → cpu；释放前AXI valid保持为0。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36208" y="2606040"/>
            <a:ext cx="5166360" cy="3154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446520" y="2816352"/>
            <a:ext cx="475488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EE822F"/>
                </a:solidFill>
                <a:latin typeface="Alimama ShuHeiTi Bold"/>
              </a:defRPr>
            </a:pPr>
            <a:r>
              <a:t>SRAM连续突发优化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10528" y="3319272"/>
            <a:ext cx="68580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667085"/>
                </a:solidFill>
                <a:latin typeface="HarmonyOS Sans SC"/>
              </a:defRPr>
            </a:pPr>
            <a:r>
              <a:t>优化前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388352" y="3273552"/>
            <a:ext cx="384048" cy="329184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46720" y="3273552"/>
            <a:ext cx="384048" cy="329184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705088" y="3273552"/>
            <a:ext cx="384048" cy="329184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363456" y="3273552"/>
            <a:ext cx="384048" cy="329184"/>
          </a:xfrm>
          <a:prstGeom prst="rect">
            <a:avLst/>
          </a:prstGeom>
          <a:solidFill>
            <a:srgbClr val="E3E7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10528" y="3822191"/>
            <a:ext cx="68580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EE822F"/>
                </a:solidFill>
                <a:latin typeface="HarmonyOS Sans SC"/>
              </a:defRPr>
            </a:pPr>
            <a:r>
              <a:t>优化后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388352" y="3776472"/>
            <a:ext cx="384048" cy="329184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7827264" y="3776472"/>
            <a:ext cx="384048" cy="329184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266175" y="3776472"/>
            <a:ext cx="384048" cy="329184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705088" y="3776472"/>
            <a:ext cx="384048" cy="329184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537960" y="4407408"/>
            <a:ext cx="182880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EE822F"/>
                </a:solidFill>
                <a:latin typeface="Alimama ShuHeiTi Bold"/>
              </a:rPr>
              <a:t>200</a:t>
            </a:r>
            <a:r>
              <a:rPr sz="1300" b="0">
                <a:solidFill>
                  <a:srgbClr val="EE822F"/>
                </a:solidFill>
                <a:latin typeface="Arial"/>
              </a:rPr>
              <a:t> MB/s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37960" y="4846320"/>
            <a:ext cx="182880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理论单向带宽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705088" y="4407408"/>
            <a:ext cx="182880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30C0B4"/>
                </a:solidFill>
                <a:latin typeface="Alimama ShuHeiTi Bold"/>
              </a:rPr>
              <a:t>1</a:t>
            </a:r>
            <a:r>
              <a:rPr sz="1300" b="0">
                <a:solidFill>
                  <a:srgbClr val="30C0B4"/>
                </a:solidFill>
                <a:latin typeface="Arial"/>
              </a:rPr>
              <a:t> beat/cycle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05088" y="4846320"/>
            <a:ext cx="182880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无反压连续读写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510528" y="5394960"/>
            <a:ext cx="4572000" cy="29260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读数据寄存保持R通道稳定；Bank选择随事务锁存。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Matmul：一次启动完成5000组流水任务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自主计算IP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344168"/>
            <a:ext cx="8787384" cy="4901183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atmul_dataflow_gant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514602"/>
            <a:ext cx="8732520" cy="4560316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555480" y="1371600"/>
            <a:ext cx="1847088" cy="48463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38360" y="1627632"/>
            <a:ext cx="148132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142DA8"/>
                </a:solidFill>
                <a:latin typeface="Alimama ShuHeiTi Bold"/>
              </a:defRPr>
            </a:pPr>
            <a:r>
              <a:t>关键节拍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47504" y="2066543"/>
            <a:ext cx="148132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142DA8"/>
                </a:solidFill>
                <a:latin typeface="Alimama ShuHeiTi Bold"/>
              </a:defRPr>
            </a:pPr>
            <a:r>
              <a:t>128 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47504" y="2377439"/>
            <a:ext cx="1481328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每组A/B读取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47504" y="2907792"/>
            <a:ext cx="148132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75BD42"/>
                </a:solidFill>
                <a:latin typeface="Alimama ShuHeiTi Bold"/>
              </a:defRPr>
            </a:pPr>
            <a:r>
              <a:t>≈22 cyc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7504" y="3218688"/>
            <a:ext cx="1481328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单Bank乘加延迟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47504" y="3749039"/>
            <a:ext cx="148132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EE822F"/>
                </a:solidFill>
                <a:latin typeface="Alimama ShuHeiTi Bold"/>
              </a:defRPr>
            </a:pPr>
            <a:r>
              <a:t>2×6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47504" y="4059935"/>
            <a:ext cx="1481328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每元素CRC更新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47504" y="4590288"/>
            <a:ext cx="148132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30C0B4"/>
                </a:solidFill>
                <a:latin typeface="Alimama ShuHeiTi Bold"/>
              </a:defRPr>
            </a:pPr>
            <a:r>
              <a:t>0 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47504" y="4901183"/>
            <a:ext cx="1481328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快速模式结果写回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84080" y="5513832"/>
            <a:ext cx="1417320" cy="4572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最后一组退休后仍等待CRC FIFO排空，再产生DONE。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ML-KEM：单比特流覆盖三等级与三操作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自主计算IP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325880"/>
            <a:ext cx="7415784" cy="4443983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lkem_modul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520352"/>
            <a:ext cx="7360920" cy="405503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229600" y="1371600"/>
            <a:ext cx="3154680" cy="3611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58200" y="1645920"/>
            <a:ext cx="269748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30C0B4"/>
                </a:solidFill>
                <a:latin typeface="Alimama ShuHeiTi Bold"/>
              </a:defRPr>
            </a:pPr>
            <a:r>
              <a:t>运行时配置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6488" y="2084831"/>
            <a:ext cx="118872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30C0B4"/>
                </a:solidFill>
                <a:latin typeface="Alimama ShuHeiTi Bold"/>
              </a:rPr>
              <a:t>3</a:t>
            </a:r>
            <a:r>
              <a:rPr sz="1300" b="0">
                <a:solidFill>
                  <a:srgbClr val="30C0B4"/>
                </a:solidFill>
                <a:latin typeface="Arial"/>
              </a:rPr>
              <a:t/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6488" y="2523744"/>
            <a:ext cx="118872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512 / 768 / 1024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57232" y="2084831"/>
            <a:ext cx="123444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EE822F"/>
                </a:solidFill>
                <a:latin typeface="Alimama ShuHeiTi Bold"/>
              </a:rPr>
              <a:t>3</a:t>
            </a:r>
            <a:r>
              <a:rPr sz="1300" b="0">
                <a:solidFill>
                  <a:srgbClr val="EE822F"/>
                </a:solidFill>
                <a:latin typeface="Arial"/>
              </a:rPr>
              <a:t/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857232" y="2523744"/>
            <a:ext cx="123444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KeyGen / Encaps / Decaps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85632" y="3090672"/>
            <a:ext cx="2697480" cy="1572768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6000"/>
              </a:lnSpc>
              <a:spcAft>
                <a:spcPts val="400"/>
              </a:spcAft>
              <a:defRPr sz="1180">
                <a:solidFill>
                  <a:srgbClr val="202533"/>
                </a:solidFill>
                <a:latin typeface="HarmonyOS Sans SC"/>
              </a:defRPr>
            </a:pPr>
            <a:r>
              <a:t>• 参数在start时锁存</a:t>
            </a:r>
          </a:p>
          <a:p>
            <a:pPr>
              <a:lnSpc>
                <a:spcPct val="106000"/>
              </a:lnSpc>
              <a:spcAft>
                <a:spcPts val="400"/>
              </a:spcAft>
              <a:defRPr sz="1180">
                <a:solidFill>
                  <a:srgbClr val="202533"/>
                </a:solidFill>
                <a:latin typeface="HarmonyOS Sans SC"/>
              </a:defRPr>
            </a:pPr>
            <a:r>
              <a:t>• 存储按KMAX=4静态分配</a:t>
            </a:r>
          </a:p>
          <a:p>
            <a:pPr>
              <a:lnSpc>
                <a:spcPct val="106000"/>
              </a:lnSpc>
              <a:spcAft>
                <a:spcPts val="400"/>
              </a:spcAft>
              <a:defRPr sz="1180">
                <a:solidFill>
                  <a:srgbClr val="202533"/>
                </a:solidFill>
                <a:latin typeface="HarmonyOS Sans SC"/>
              </a:defRPr>
            </a:pPr>
            <a:r>
              <a:t>• 控制、算子、BRAM三级组织</a:t>
            </a:r>
          </a:p>
          <a:p>
            <a:pPr>
              <a:lnSpc>
                <a:spcPct val="106000"/>
              </a:lnSpc>
              <a:spcAft>
                <a:spcPts val="400"/>
              </a:spcAft>
              <a:defRPr sz="1180">
                <a:solidFill>
                  <a:srgbClr val="202533"/>
                </a:solidFill>
                <a:latin typeface="HarmonyOS Sans SC"/>
              </a:defRPr>
            </a:pPr>
            <a:r>
              <a:t>• 公钥/私钥/密文支持AXI突发窗口</a:t>
            </a:r>
          </a:p>
          <a:p>
            <a:pPr>
              <a:lnSpc>
                <a:spcPct val="106000"/>
              </a:lnSpc>
              <a:spcAft>
                <a:spcPts val="400"/>
              </a:spcAft>
              <a:defRPr sz="1180">
                <a:solidFill>
                  <a:srgbClr val="202533"/>
                </a:solidFill>
                <a:latin typeface="HarmonyOS Sans SC"/>
              </a:defRPr>
            </a:pPr>
            <a:r>
              <a:t>• 无需按安全等级重新综合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5815584"/>
            <a:ext cx="10488168" cy="420624"/>
          </a:xfrm>
          <a:prstGeom prst="rect">
            <a:avLst/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325880" y="5934456"/>
            <a:ext cx="224028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142DA8"/>
                </a:solidFill>
                <a:latin typeface="HarmonyOS Sans SC"/>
              </a:defRPr>
            </a:pPr>
            <a:r>
              <a:t>KeyGen 生成 ek/dk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675887" y="5943600"/>
            <a:ext cx="438912" cy="155448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24528" y="5934456"/>
            <a:ext cx="224028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30C0B4"/>
                </a:solidFill>
                <a:latin typeface="HarmonyOS Sans SC"/>
              </a:defRPr>
            </a:pPr>
            <a:r>
              <a:t>Encaps 生成 c/ss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6565392" y="5943600"/>
            <a:ext cx="438912" cy="155448"/>
          </a:xfrm>
          <a:prstGeom prst="rightArrow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114032" y="5934456"/>
            <a:ext cx="278892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EE822F"/>
                </a:solidFill>
                <a:latin typeface="HarmonyOS Sans SC"/>
              </a:defRPr>
            </a:pPr>
            <a:r>
              <a:t>Decaps 恢复或拒绝 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ML-KEM关键设计：复用、并行与常量时间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自主计算IP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417320"/>
            <a:ext cx="3200400" cy="4526280"/>
          </a:xfrm>
          <a:prstGeom prst="roundRect">
            <a:avLst>
              <a:gd name="adj" fmla="val 6000"/>
            </a:avLst>
          </a:prstGeom>
          <a:solidFill>
            <a:srgbClr val="EDF3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682496"/>
            <a:ext cx="283464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142DA8"/>
                </a:solidFill>
                <a:latin typeface="Alimama ShuHeiTi Bold"/>
              </a:defRPr>
            </a:pPr>
            <a:r>
              <a:t>共享Keccak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33087" y="1417320"/>
            <a:ext cx="3200400" cy="4526280"/>
          </a:xfrm>
          <a:prstGeom prst="roundRect">
            <a:avLst>
              <a:gd name="adj" fmla="val 6000"/>
            </a:avLst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15968" y="1682496"/>
            <a:ext cx="283464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30C0B4"/>
                </a:solidFill>
                <a:latin typeface="Alimama ShuHeiTi Bold"/>
              </a:defRPr>
            </a:pPr>
            <a:r>
              <a:t>双蝶形NTT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07808" y="1417320"/>
            <a:ext cx="3200400" cy="4526280"/>
          </a:xfrm>
          <a:prstGeom prst="roundRect">
            <a:avLst>
              <a:gd name="adj" fmla="val 6000"/>
            </a:avLst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90688" y="1682496"/>
            <a:ext cx="283464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800" b="1">
                <a:solidFill>
                  <a:srgbClr val="EE822F"/>
                </a:solidFill>
                <a:latin typeface="Alimama ShuHeiTi Bold"/>
              </a:defRPr>
            </a:pPr>
            <a:r>
              <a:t>Decaps复用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6112" y="2331720"/>
            <a:ext cx="105156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2" y="2432304"/>
            <a:ext cx="1051560" cy="14630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202533"/>
                </a:solidFill>
                <a:latin typeface="HarmonyOS Sans SC"/>
              </a:defRPr>
            </a:pPr>
            <a:r>
              <a:t>G/H/J哈希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2029968" y="2441448"/>
            <a:ext cx="329184" cy="146304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96112" y="2898648"/>
            <a:ext cx="105156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96112" y="2999232"/>
            <a:ext cx="1051560" cy="14630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202533"/>
                </a:solidFill>
                <a:latin typeface="HarmonyOS Sans SC"/>
              </a:defRPr>
            </a:pPr>
            <a:r>
              <a:t>SampleNTT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2029968" y="3008376"/>
            <a:ext cx="329184" cy="146304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6112" y="3465576"/>
            <a:ext cx="1051560" cy="347472"/>
          </a:xfrm>
          <a:prstGeom prst="rect">
            <a:avLst/>
          </a:prstGeom>
          <a:solidFill>
            <a:srgbClr val="FFFFFF"/>
          </a:solidFill>
          <a:ln w="12700">
            <a:solidFill>
              <a:srgbClr val="D7DEE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6112" y="3566160"/>
            <a:ext cx="1051560" cy="14630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202533"/>
                </a:solidFill>
                <a:latin typeface="HarmonyOS Sans SC"/>
              </a:defRPr>
            </a:pPr>
            <a:r>
              <a:t>CBD采样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2029968" y="3575304"/>
            <a:ext cx="329184" cy="146304"/>
          </a:xfrm>
          <a:prstGeom prst="right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423160" y="2587752"/>
            <a:ext cx="11430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87168" y="2816352"/>
            <a:ext cx="1024128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142DA8"/>
                </a:solidFill>
                <a:latin typeface="HarmonyOS Sans SC"/>
              </a:defRPr>
            </a:pPr>
            <a:r>
              <a:t>单一</a:t>
            </a:r>
            <a:br/>
            <a:r>
              <a:t>Keccak-f[1600]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4434840"/>
            <a:ext cx="2578608" cy="54864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142DA8"/>
                </a:solidFill>
                <a:latin typeface="HarmonyOS Sans SC"/>
              </a:defRPr>
            </a:pPr>
            <a:r>
              <a:t>避免两份额外实例</a:t>
            </a:r>
            <a:br/>
            <a:r>
              <a:t>约节省10.6k LUT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498848" y="2377440"/>
            <a:ext cx="10058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645152" y="2514600"/>
            <a:ext cx="713232" cy="128016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645152" y="2734056"/>
            <a:ext cx="713232" cy="128016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645152" y="2953512"/>
            <a:ext cx="713232" cy="128016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645152" y="3172968"/>
            <a:ext cx="713232" cy="128016"/>
          </a:xfrm>
          <a:prstGeom prst="rect">
            <a:avLst/>
          </a:prstGeom>
          <a:solidFill>
            <a:srgbClr val="4874C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ight Arrow 30"/>
          <p:cNvSpPr/>
          <p:nvPr/>
        </p:nvSpPr>
        <p:spPr>
          <a:xfrm>
            <a:off x="5623560" y="2816352"/>
            <a:ext cx="365760" cy="182880"/>
          </a:xfrm>
          <a:prstGeom prst="rightArrow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080760" y="2377440"/>
            <a:ext cx="987552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44768" y="2734056"/>
            <a:ext cx="859536" cy="3840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400" b="1">
                <a:solidFill>
                  <a:srgbClr val="30C0B4"/>
                </a:solidFill>
                <a:latin typeface="HarmonyOS Sans SC"/>
              </a:defRPr>
            </a:pPr>
            <a:r>
              <a:t>BU0</a:t>
            </a:r>
            <a:br/>
            <a:r>
              <a:t>BU1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6280" y="3913632"/>
            <a:ext cx="2514600" cy="53035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02533"/>
                </a:solidFill>
                <a:latin typeface="HarmonyOS Sans SC"/>
              </a:defRPr>
            </a:pPr>
            <a:r>
              <a:t>4路BRAM无冲突供数</a:t>
            </a:r>
            <a:br/>
            <a:r>
              <a:t>读-算-写三级调度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53712" y="4700016"/>
            <a:ext cx="2487168" cy="29260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30C0B4"/>
                </a:solidFill>
                <a:latin typeface="HarmonyOS Sans SC"/>
              </a:defRPr>
            </a:pPr>
            <a:r>
              <a:t>4 coeff/cycle · 0 DSP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955279" y="2286000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65008" y="2414016"/>
            <a:ext cx="2295144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142DA8"/>
                </a:solidFill>
                <a:latin typeface="HarmonyOS Sans SC"/>
              </a:defRPr>
            </a:pPr>
            <a:r>
              <a:t>D1–D5 解密恢复</a:t>
            </a:r>
          </a:p>
        </p:txBody>
      </p:sp>
      <p:sp>
        <p:nvSpPr>
          <p:cNvPr id="38" name="Down Arrow 37"/>
          <p:cNvSpPr/>
          <p:nvPr/>
        </p:nvSpPr>
        <p:spPr>
          <a:xfrm>
            <a:off x="9034272" y="2779776"/>
            <a:ext cx="347472" cy="182880"/>
          </a:xfrm>
          <a:prstGeom prst="downArrow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955279" y="3035808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065008" y="3163824"/>
            <a:ext cx="2295144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30C0B4"/>
                </a:solidFill>
                <a:latin typeface="HarmonyOS Sans SC"/>
              </a:defRPr>
            </a:pPr>
            <a:r>
              <a:t>D6 复用Encaps</a:t>
            </a:r>
          </a:p>
        </p:txBody>
      </p:sp>
      <p:sp>
        <p:nvSpPr>
          <p:cNvPr id="41" name="Down Arrow 40"/>
          <p:cNvSpPr/>
          <p:nvPr/>
        </p:nvSpPr>
        <p:spPr>
          <a:xfrm>
            <a:off x="9034272" y="3529584"/>
            <a:ext cx="347472" cy="182880"/>
          </a:xfrm>
          <a:prstGeom prst="downArrow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955279" y="3785615"/>
            <a:ext cx="2514600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065008" y="3913632"/>
            <a:ext cx="2295144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1">
                <a:solidFill>
                  <a:srgbClr val="EE822F"/>
                </a:solidFill>
                <a:latin typeface="HarmonyOS Sans SC"/>
              </a:defRPr>
            </a:pPr>
            <a:r>
              <a:t>D7 常量时间比较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101583" y="4800600"/>
            <a:ext cx="2231136" cy="47548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EE822F"/>
                </a:solidFill>
                <a:latin typeface="HarmonyOS Sans SC"/>
              </a:defRPr>
            </a:pPr>
            <a:r>
              <a:t>Accept与Reject路径</a:t>
            </a:r>
            <a:br/>
            <a:r>
              <a:t>总周期数完全相等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4400" y="6108192"/>
            <a:ext cx="1033272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202533"/>
                </a:solidFill>
                <a:latin typeface="HarmonyOS Sans SC"/>
              </a:defRPr>
            </a:pPr>
            <a:r>
              <a:t>设计取舍：以资源共享和运行时可配置性换取更低的面积与部署复杂度。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四层验证：从算子正确到板级闭环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验证与实现结果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34440" y="1417320"/>
            <a:ext cx="754380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99032" y="1572768"/>
            <a:ext cx="109728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EE822F"/>
                </a:solidFill>
                <a:latin typeface="HarmonyOS Sans SC"/>
              </a:defRPr>
            </a:pPr>
            <a:r>
              <a:t>板级系统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1563624"/>
            <a:ext cx="603504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真实FPGA、CPU软件、DMA与串口日志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83080" y="2331720"/>
            <a:ext cx="644652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47672" y="2487168"/>
            <a:ext cx="109728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30C0B4"/>
                </a:solidFill>
                <a:latin typeface="HarmonyOS Sans SC"/>
              </a:defRPr>
            </a:pPr>
            <a:r>
              <a:t>SoC集成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08960" y="2478024"/>
            <a:ext cx="493776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AXI解码、CDC、复位释放、SRAM取指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331720" y="3246120"/>
            <a:ext cx="534924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496312" y="3401568"/>
            <a:ext cx="109728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142DA8"/>
                </a:solidFill>
                <a:latin typeface="HarmonyOS Sans SC"/>
              </a:defRPr>
            </a:pPr>
            <a:r>
              <a:t>IP集成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3392424"/>
            <a:ext cx="3840479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Matmul / FFT / DMA / ML-KEM端到端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80360" y="4160520"/>
            <a:ext cx="4251960" cy="640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75B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44952" y="4315968"/>
            <a:ext cx="109728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75BD42"/>
                </a:solidFill>
                <a:latin typeface="HarmonyOS Sans SC"/>
              </a:defRPr>
            </a:pPr>
            <a:r>
              <a:t>叶模块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40" y="4306824"/>
            <a:ext cx="274320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202533"/>
                </a:solidFill>
                <a:latin typeface="HarmonyOS Sans SC"/>
              </a:defRPr>
            </a:pPr>
            <a:r>
              <a:t>Keccak、NTT、蝶形、FIFO、CRC32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34272" y="1417320"/>
            <a:ext cx="2286000" cy="4343400"/>
          </a:xfrm>
          <a:prstGeom prst="roundRect">
            <a:avLst>
              <a:gd name="adj" fmla="val 6000"/>
            </a:avLst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81160" y="1664208"/>
            <a:ext cx="1792224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EE822F"/>
                </a:solidFill>
                <a:latin typeface="Alimama ShuHeiTi Bold"/>
              </a:defRPr>
            </a:pPr>
            <a:r>
              <a:t>验证结果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9720" y="2084831"/>
            <a:ext cx="8686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142DA8"/>
                </a:solidFill>
                <a:latin typeface="Alimama ShuHeiTi Bold"/>
              </a:defRPr>
            </a:pPr>
            <a:r>
              <a:t>9000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168128" y="2112263"/>
            <a:ext cx="9601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202533"/>
                </a:solidFill>
                <a:latin typeface="HarmonyOS Sans SC"/>
              </a:defRPr>
            </a:pPr>
            <a:r>
              <a:t>主路径KAT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9720" y="2779776"/>
            <a:ext cx="8686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EE822F"/>
                </a:solidFill>
                <a:latin typeface="Alimama ShuHeiTi Bold"/>
              </a:defRPr>
            </a:pPr>
            <a:r>
              <a:t>300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168128" y="2807208"/>
            <a:ext cx="9601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202533"/>
                </a:solidFill>
                <a:latin typeface="HarmonyOS Sans SC"/>
              </a:defRPr>
            </a:pPr>
            <a:r>
              <a:t>隐式拒绝向量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89720" y="3474720"/>
            <a:ext cx="8686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30C0B4"/>
                </a:solidFill>
                <a:latin typeface="Alimama ShuHeiTi Bold"/>
              </a:defRPr>
            </a:pPr>
            <a:r>
              <a:t>900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68128" y="3502151"/>
            <a:ext cx="9601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202533"/>
                </a:solidFill>
                <a:latin typeface="HarmonyOS Sans SC"/>
              </a:defRPr>
            </a:pPr>
            <a:r>
              <a:t>ML-KEM板级运行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9720" y="4169664"/>
            <a:ext cx="8686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75BD42"/>
                </a:solidFill>
                <a:latin typeface="Alimama ShuHeiTi Bold"/>
              </a:defRPr>
            </a:pPr>
            <a:r>
              <a:t>100%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68128" y="4197096"/>
            <a:ext cx="9601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202533"/>
                </a:solidFill>
                <a:latin typeface="HarmonyOS Sans SC"/>
              </a:defRPr>
            </a:pPr>
            <a:r>
              <a:t>Matmul最终得分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89720" y="4864608"/>
            <a:ext cx="8686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F2BA02"/>
                </a:solidFill>
                <a:latin typeface="Alimama ShuHeiTi Bold"/>
              </a:defRPr>
            </a:pPr>
            <a: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168128" y="4892040"/>
            <a:ext cx="9601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202533"/>
                </a:solidFill>
                <a:latin typeface="HarmonyOS Sans SC"/>
              </a:defRPr>
            </a:pPr>
            <a:r>
              <a:t>FFT板级测试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14400" y="5257800"/>
            <a:ext cx="7818120" cy="530352"/>
          </a:xfrm>
          <a:prstGeom prst="rect">
            <a:avLst/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78992" y="5413248"/>
            <a:ext cx="7498079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50" b="1">
                <a:solidFill>
                  <a:srgbClr val="202533"/>
                </a:solidFill>
                <a:latin typeface="HarmonyOS Sans SC"/>
              </a:defRPr>
            </a:pPr>
            <a:r>
              <a:t>算法逐字节比对；板级以零失败、CRC匹配和误差阈值为判据。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25712" y="5925312"/>
            <a:ext cx="2057400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000" b="1">
                <a:solidFill>
                  <a:srgbClr val="75BD42"/>
                </a:solidFill>
                <a:latin typeface="Alimama ShuHeiTi Bold"/>
              </a:defRPr>
            </a:pPr>
            <a:r>
              <a:t>全部通过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实现结果：资源可控，三个时钟域全部收敛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验证与实现结果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1371600"/>
            <a:ext cx="5230368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1627632"/>
            <a:ext cx="4736592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142DA8"/>
                </a:solidFill>
                <a:latin typeface="Alimama ShuHeiTi Bold"/>
              </a:defRPr>
            </a:pPr>
            <a:r>
              <a:t>FPGA资源利用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240280"/>
            <a:ext cx="100584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Slice LUT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11680" y="2258568"/>
            <a:ext cx="2331720" cy="2011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011680" y="2258568"/>
            <a:ext cx="1919471" cy="201168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34840" y="2221992"/>
            <a:ext cx="621792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142DA8"/>
                </a:solidFill>
                <a:latin typeface="HarmonyOS Sans SC"/>
              </a:defRPr>
            </a:pPr>
            <a:r>
              <a:t>41.16%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20640" y="2221992"/>
            <a:ext cx="5029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55,066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2926080"/>
            <a:ext cx="100584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Registers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011680" y="2944368"/>
            <a:ext cx="2331720" cy="2011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011680" y="2944368"/>
            <a:ext cx="540026" cy="201168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2907792"/>
            <a:ext cx="621792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30C0B4"/>
                </a:solidFill>
                <a:latin typeface="HarmonyOS Sans SC"/>
              </a:defRPr>
            </a:pPr>
            <a:r>
              <a:t>11.58%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20640" y="2907792"/>
            <a:ext cx="5029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31,000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3611880"/>
            <a:ext cx="100584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BRAM Tile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011680" y="3630168"/>
            <a:ext cx="2331720" cy="2011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011680" y="3630168"/>
            <a:ext cx="376805" cy="201168"/>
          </a:xfrm>
          <a:prstGeom prst="rect">
            <a:avLst/>
          </a:prstGeom>
          <a:solidFill>
            <a:srgbClr val="F2BA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34840" y="3593592"/>
            <a:ext cx="621792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F2BA02"/>
                </a:solidFill>
                <a:latin typeface="HarmonyOS Sans SC"/>
              </a:defRPr>
            </a:pPr>
            <a:r>
              <a:t>8.08%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20640" y="3593592"/>
            <a:ext cx="5029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29.5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2688" y="4297680"/>
            <a:ext cx="100584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DSP48E1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11680" y="4315968"/>
            <a:ext cx="2331720" cy="201168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434840" y="4279392"/>
            <a:ext cx="621792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EE822F"/>
                </a:solidFill>
                <a:latin typeface="HarmonyOS Sans SC"/>
              </a:defRPr>
            </a:pPr>
            <a:r>
              <a:t>0.00%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4279392"/>
            <a:ext cx="5029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0">
                <a:solidFill>
                  <a:srgbClr val="667085"/>
                </a:solidFill>
                <a:latin typeface="HarmonyOS Sans SC"/>
              </a:defRPr>
            </a:pPr>
            <a: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5840" y="5230368"/>
            <a:ext cx="4645152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50" b="0">
                <a:solidFill>
                  <a:srgbClr val="667085"/>
                </a:solidFill>
                <a:latin typeface="HarmonyOS Sans SC"/>
              </a:defRPr>
            </a:pPr>
            <a:r>
              <a:t>xc7a200tfbg676-1 · 布局布线100%完成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6208" y="1371600"/>
            <a:ext cx="5138928" cy="443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3952" y="1627632"/>
            <a:ext cx="466344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30C0B4"/>
                </a:solidFill>
                <a:latin typeface="Alimama ShuHeiTi Bold"/>
              </a:defRPr>
            </a:pPr>
            <a:r>
              <a:t>布局布线后时序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473952" y="2148840"/>
          <a:ext cx="4663440" cy="2148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/>
                <a:gridCol w="1234440"/>
                <a:gridCol w="1234440"/>
                <a:gridCol w="1143000"/>
              </a:tblGrid>
              <a:tr h="53721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0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时钟域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频率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Setup WNS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端点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</a:tr>
              <a:tr h="53721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cpu_clk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33.333 MHz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+0.737 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17,197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3721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sys_clk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50.000 MHz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+0.125 ns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22,307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53721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mlkem_clk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76.923 MHz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+0.070 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05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31,646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6537960" y="4572000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30C0B4"/>
                </a:solidFill>
                <a:latin typeface="Alimama ShuHeiTi Bold"/>
              </a:rPr>
              <a:t>88,843</a:t>
            </a:r>
            <a:r>
              <a:rPr sz="1300" b="0">
                <a:solidFill>
                  <a:srgbClr val="30C0B4"/>
                </a:solidFill>
                <a:latin typeface="Arial"/>
              </a:rPr>
              <a:t/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37960" y="5010912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时序端点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183879" y="4572000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75BD42"/>
                </a:solidFill>
                <a:latin typeface="Alimama ShuHeiTi Bold"/>
              </a:rPr>
              <a:t>0</a:t>
            </a:r>
            <a:r>
              <a:rPr sz="1300" b="0">
                <a:solidFill>
                  <a:srgbClr val="75BD42"/>
                </a:solidFill>
                <a:latin typeface="Arial"/>
              </a:rPr>
              <a:t/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83879" y="5010912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建立/保持违例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802368" y="4572000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EE822F"/>
                </a:solidFill>
                <a:latin typeface="Alimama ShuHeiTi Bold"/>
              </a:rPr>
              <a:t>+0.070</a:t>
            </a:r>
            <a:r>
              <a:rPr sz="1300" b="0">
                <a:solidFill>
                  <a:srgbClr val="EE822F"/>
                </a:solidFill>
                <a:latin typeface="Arial"/>
              </a:rPr>
              <a:t/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02368" y="5010912"/>
            <a:ext cx="132588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全系统最小WNS / ns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6016752"/>
            <a:ext cx="10241280" cy="320040"/>
          </a:xfrm>
          <a:prstGeom prst="rect">
            <a:avLst/>
          </a:prstGeom>
          <a:solidFill>
            <a:srgbClr val="EDF3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97280" y="6089904"/>
            <a:ext cx="9875520" cy="1645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50" b="1">
                <a:solidFill>
                  <a:srgbClr val="142DA8"/>
                </a:solidFill>
                <a:latin typeface="HarmonyOS Sans SC"/>
              </a:defRPr>
            </a:pPr>
            <a:r>
              <a:t>ML-KEM独立高速时钟域隔离了系统总线布线压力。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最终性能：Matmul满分与端到端加速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验证与实现结果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371600"/>
            <a:ext cx="324612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1517904"/>
            <a:ext cx="297180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142DA8"/>
                </a:solidFill>
                <a:latin typeface="Alimama ShuHeiTi Bold"/>
              </a:rPr>
              <a:t>4.911765</a:t>
            </a:r>
            <a:r>
              <a:rPr sz="1300" b="0">
                <a:solidFill>
                  <a:srgbClr val="142DA8"/>
                </a:solidFill>
                <a:latin typeface="Arial"/>
              </a:rPr>
              <a:t> 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956815"/>
            <a:ext cx="297180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Matmul 5000组最终时间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59" y="1371600"/>
            <a:ext cx="324612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1517904"/>
            <a:ext cx="297180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EE822F"/>
                </a:solidFill>
                <a:latin typeface="Alimama ShuHeiTi Bold"/>
              </a:rPr>
              <a:t>827.80</a:t>
            </a:r>
            <a:r>
              <a:rPr sz="1300" b="0">
                <a:solidFill>
                  <a:srgbClr val="EE822F"/>
                </a:solidFill>
                <a:latin typeface="Arial"/>
              </a:rPr>
              <a:t>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1956815"/>
            <a:ext cx="297180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FFT DMA相对软件加速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371600"/>
            <a:ext cx="3246120" cy="960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1517904"/>
            <a:ext cx="2971800" cy="41148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2400" b="1">
                <a:solidFill>
                  <a:srgbClr val="30C0B4"/>
                </a:solidFill>
                <a:latin typeface="Alimama ShuHeiTi Bold"/>
              </a:rPr>
              <a:t>48.95–53.33</a:t>
            </a:r>
            <a:r>
              <a:rPr sz="1300" b="0">
                <a:solidFill>
                  <a:srgbClr val="30C0B4"/>
                </a:solidFill>
                <a:latin typeface="Arial"/>
              </a:rPr>
              <a:t>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1040" y="1956815"/>
            <a:ext cx="2971800" cy="4114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667085"/>
                </a:solidFill>
                <a:latin typeface="HarmonyOS Sans SC"/>
              </a:defRPr>
            </a:pPr>
            <a:r>
              <a:t>ML-KEM DMA相对软件加速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3232" y="2670048"/>
            <a:ext cx="658368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8" y="2898648"/>
            <a:ext cx="61447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EE822F"/>
                </a:solidFill>
                <a:latin typeface="Alimama ShuHeiTi Bold"/>
              </a:defRPr>
            </a:pPr>
            <a:r>
              <a:t>ML-KEM三路径完整往返加速比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566160"/>
            <a:ext cx="105156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ML-KEM-512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57400" y="3419856"/>
            <a:ext cx="924092" cy="210312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057400" y="3703320"/>
            <a:ext cx="3468890" cy="210312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054644" y="3401568"/>
            <a:ext cx="566928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850" b="1">
                <a:solidFill>
                  <a:srgbClr val="142DA8"/>
                </a:solidFill>
                <a:latin typeface="HarmonyOS Sans SC"/>
              </a:defRPr>
            </a:pPr>
            <a:r>
              <a:t>13.04×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99442" y="3685032"/>
            <a:ext cx="566928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850" b="1">
                <a:solidFill>
                  <a:srgbClr val="EE822F"/>
                </a:solidFill>
                <a:latin typeface="HarmonyOS Sans SC"/>
              </a:defRPr>
            </a:pPr>
            <a:r>
              <a:t>48.95×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4224528"/>
            <a:ext cx="105156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ML-KEM-768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57400" y="4078224"/>
            <a:ext cx="980785" cy="210312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057400" y="4361688"/>
            <a:ext cx="3572355" cy="210312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111337" y="4059936"/>
            <a:ext cx="566928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850" b="1">
                <a:solidFill>
                  <a:srgbClr val="142DA8"/>
                </a:solidFill>
                <a:latin typeface="HarmonyOS Sans SC"/>
              </a:defRPr>
            </a:pPr>
            <a:r>
              <a:t>13.84×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02907" y="4343400"/>
            <a:ext cx="566928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850" b="1">
                <a:solidFill>
                  <a:srgbClr val="EE822F"/>
                </a:solidFill>
                <a:latin typeface="HarmonyOS Sans SC"/>
              </a:defRPr>
            </a:pPr>
            <a:r>
              <a:t>50.41×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14400" y="4882896"/>
            <a:ext cx="105156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ML-KEM-1024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057400" y="4736592"/>
            <a:ext cx="1066533" cy="210312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057400" y="5020055"/>
            <a:ext cx="3779283" cy="210312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197085" y="4718304"/>
            <a:ext cx="566928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850" b="1">
                <a:solidFill>
                  <a:srgbClr val="142DA8"/>
                </a:solidFill>
                <a:latin typeface="HarmonyOS Sans SC"/>
              </a:defRPr>
            </a:pPr>
            <a:r>
              <a:t>15.05×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09835" y="5001768"/>
            <a:ext cx="566928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850" b="1">
                <a:solidFill>
                  <a:srgbClr val="EE822F"/>
                </a:solidFill>
                <a:latin typeface="HarmonyOS Sans SC"/>
              </a:defRPr>
            </a:pPr>
            <a:r>
              <a:t>53.33×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965960" y="5522976"/>
            <a:ext cx="137160" cy="137160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194560" y="5504688"/>
            <a:ext cx="114300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HarmonyOS Sans SC"/>
              </a:defRPr>
            </a:pPr>
            <a:r>
              <a:t>CPU寄存器路径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566160" y="5522976"/>
            <a:ext cx="137160" cy="137160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794760" y="5504688"/>
            <a:ext cx="114300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HarmonyOS Sans SC"/>
              </a:defRPr>
            </a:pPr>
            <a:r>
              <a:t>DMA窗口路径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571231" y="2670048"/>
            <a:ext cx="3794760" cy="3246120"/>
          </a:xfrm>
          <a:prstGeom prst="roundRect">
            <a:avLst>
              <a:gd name="adj" fmla="val 6000"/>
            </a:avLst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18120" y="2907792"/>
            <a:ext cx="329184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30C0B4"/>
                </a:solidFill>
                <a:latin typeface="Alimama ShuHeiTi Bold"/>
              </a:defRPr>
            </a:pPr>
            <a:r>
              <a:t>结果解释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818120" y="3456432"/>
            <a:ext cx="3246120" cy="169164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>
              <a:lnSpc>
                <a:spcPct val="106000"/>
              </a:lnSpc>
              <a:spcAft>
                <a:spcPts val="600"/>
              </a:spcAft>
              <a:defRPr sz="1200">
                <a:solidFill>
                  <a:srgbClr val="202533"/>
                </a:solidFill>
                <a:latin typeface="HarmonyOS Sans SC"/>
              </a:defRPr>
            </a:pPr>
            <a:r>
              <a:t>• Matmul CRC32 0x0417d761匹配</a:t>
            </a:r>
          </a:p>
          <a:p>
            <a:pPr>
              <a:lnSpc>
                <a:spcPct val="106000"/>
              </a:lnSpc>
              <a:spcAft>
                <a:spcPts val="600"/>
              </a:spcAft>
              <a:defRPr sz="1200">
                <a:solidFill>
                  <a:srgbClr val="202533"/>
                </a:solidFill>
                <a:latin typeface="HarmonyOS Sans SC"/>
              </a:defRPr>
            </a:pPr>
            <a:r>
              <a:t>• FFT DMA延迟296.73 μs，误差Re=1、Im=2</a:t>
            </a:r>
          </a:p>
          <a:p>
            <a:pPr>
              <a:lnSpc>
                <a:spcPct val="106000"/>
              </a:lnSpc>
              <a:spcAft>
                <a:spcPts val="600"/>
              </a:spcAft>
              <a:defRPr sz="1200">
                <a:solidFill>
                  <a:srgbClr val="202533"/>
                </a:solidFill>
                <a:latin typeface="HarmonyOS Sans SC"/>
              </a:defRPr>
            </a:pPr>
            <a:r>
              <a:t>• ML-KEM-512 DMA往返约1.605 ms</a:t>
            </a:r>
          </a:p>
          <a:p>
            <a:pPr>
              <a:lnSpc>
                <a:spcPct val="106000"/>
              </a:lnSpc>
              <a:spcAft>
                <a:spcPts val="600"/>
              </a:spcAft>
              <a:defRPr sz="1200">
                <a:solidFill>
                  <a:srgbClr val="202533"/>
                </a:solidFill>
                <a:latin typeface="HarmonyOS Sans SC"/>
              </a:defRPr>
            </a:pPr>
            <a:r>
              <a:t>• SRAM连续突发理论带宽200 MB/s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18120" y="5413248"/>
            <a:ext cx="3246120" cy="31089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EE822F"/>
                </a:solidFill>
                <a:latin typeface="HarmonyOS Sans SC"/>
              </a:defRPr>
            </a:pPr>
            <a:r>
              <a:t>随机种子0xa3772ec8 · 最终得分100.00%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项目心得：从单点优化走向系统工程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心得与后续工作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9808" y="1417320"/>
            <a:ext cx="507492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78407" y="167335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7" y="174650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8488" y="1664208"/>
            <a:ext cx="3840480" cy="29260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142DA8"/>
                </a:solidFill>
                <a:latin typeface="HarmonyOS Sans SC"/>
              </a:defRPr>
            </a:pPr>
            <a:r>
              <a:t>端到端优先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9848" y="2240280"/>
            <a:ext cx="4434840" cy="53035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02533"/>
                </a:solidFill>
                <a:latin typeface="HarmonyOS Sans SC"/>
              </a:defRPr>
            </a:pPr>
            <a:r>
              <a:t>计算核延迟不是唯一指标；启动、搬运、调度和校验共同决定评测时间。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6208" y="1417320"/>
            <a:ext cx="507492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64808" y="167335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8" y="174650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04888" y="1664208"/>
            <a:ext cx="3840480" cy="29260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EE822F"/>
                </a:solidFill>
                <a:latin typeface="HarmonyOS Sans SC"/>
              </a:defRPr>
            </a:pPr>
            <a:r>
              <a:t>先正确再加速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6248" y="2240280"/>
            <a:ext cx="4434840" cy="53035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02533"/>
                </a:solidFill>
                <a:latin typeface="HarmonyOS Sans SC"/>
              </a:defRPr>
            </a:pPr>
            <a:r>
              <a:t>先建立CRC、状态寄存器和分层测试等可观测手段，再压缩流水空闲。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3657600"/>
            <a:ext cx="507492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78407" y="391363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7" y="398678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18488" y="3904487"/>
            <a:ext cx="3840480" cy="29260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30C0B4"/>
                </a:solidFill>
                <a:latin typeface="HarmonyOS Sans SC"/>
              </a:defRPr>
            </a:pPr>
            <a:r>
              <a:t>取舍必须显式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9848" y="4480560"/>
            <a:ext cx="4434840" cy="53035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02533"/>
                </a:solidFill>
                <a:latin typeface="HarmonyOS Sans SC"/>
              </a:defRPr>
            </a:pPr>
            <a:r>
              <a:t>Keccak复用、双蝶形NTT和零DSP策略是在面积、吞吐与部署复杂度间的选择。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6208" y="3657600"/>
            <a:ext cx="5074920" cy="16916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75BD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464808" y="391363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64808" y="398678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04888" y="3904487"/>
            <a:ext cx="3840480" cy="29260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75BD42"/>
                </a:solidFill>
                <a:latin typeface="HarmonyOS Sans SC"/>
              </a:defRPr>
            </a:pPr>
            <a:r>
              <a:t>证据需要版本化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56248" y="4480560"/>
            <a:ext cx="4434840" cy="53035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0">
                <a:solidFill>
                  <a:srgbClr val="202533"/>
                </a:solidFill>
                <a:latin typeface="HarmonyOS Sans SC"/>
              </a:defRPr>
            </a:pPr>
            <a:r>
              <a:t>报告、软件、RTL和实测日志必须共享同一数据基线，才能保证结论可复现。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14400" y="5833872"/>
            <a:ext cx="10195560" cy="384048"/>
          </a:xfrm>
          <a:prstGeom prst="rect">
            <a:avLst/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7280" y="5943600"/>
            <a:ext cx="9829800" cy="18288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300" b="1">
                <a:solidFill>
                  <a:srgbClr val="202533"/>
                </a:solidFill>
                <a:latin typeface="HarmonyOS Sans SC"/>
              </a:defRPr>
            </a:pPr>
            <a:r>
              <a:t>最终满分来自软硬件协同，而不是单一模块参数的堆叠。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后续工作：沿性能、验证与工程化继续演进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心得与后续工作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" y="135331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142646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1417320"/>
            <a:ext cx="19659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142DA8"/>
                </a:solidFill>
                <a:latin typeface="HarmonyOS Sans SC"/>
              </a:defRPr>
            </a:pPr>
            <a:r>
              <a:t>ML-KEM并行度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84448" y="1408176"/>
            <a:ext cx="717804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0">
                <a:solidFill>
                  <a:srgbClr val="202533"/>
                </a:solidFill>
                <a:latin typeface="HarmonyOS Sans SC"/>
              </a:defRPr>
            </a:pPr>
            <a:r>
              <a:t>增加Keccak并行路径，扩展NTT蝶形单元并评估面积收益比。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680" y="2048256"/>
            <a:ext cx="1019556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41248" y="246888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254203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2532888"/>
            <a:ext cx="19659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EE822F"/>
                </a:solidFill>
                <a:latin typeface="HarmonyOS Sans SC"/>
              </a:defRPr>
            </a:pPr>
            <a:r>
              <a:t>存储专项验证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84448" y="2523744"/>
            <a:ext cx="717804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0">
                <a:solidFill>
                  <a:srgbClr val="202533"/>
                </a:solidFill>
                <a:latin typeface="HarmonyOS Sans SC"/>
              </a:defRPr>
            </a:pPr>
            <a:r>
              <a:t>补充SRAM随机反压、跨Bank边界与持续带宽微基准。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8680" y="3163824"/>
            <a:ext cx="1019556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41248" y="3584448"/>
            <a:ext cx="429768" cy="429768"/>
          </a:xfrm>
          <a:prstGeom prst="roundRect">
            <a:avLst>
              <a:gd name="adj" fmla="val 6000"/>
            </a:avLst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3657600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3648456"/>
            <a:ext cx="19659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30C0B4"/>
                </a:solidFill>
                <a:latin typeface="HarmonyOS Sans SC"/>
              </a:defRPr>
            </a:pPr>
            <a:r>
              <a:t>实现与功耗证据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84448" y="3639312"/>
            <a:ext cx="717804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0">
                <a:solidFill>
                  <a:srgbClr val="202533"/>
                </a:solidFill>
                <a:latin typeface="HarmonyOS Sans SC"/>
              </a:defRPr>
            </a:pPr>
            <a:r>
              <a:t>完善I/O约束，使用SAIF/VCD活动率回标提高功耗估计可信度。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4279392"/>
            <a:ext cx="1019556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1248" y="4700016"/>
            <a:ext cx="429768" cy="429768"/>
          </a:xfrm>
          <a:prstGeom prst="roundRect">
            <a:avLst>
              <a:gd name="adj" fmla="val 6000"/>
            </a:avLst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" y="4773168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8760" y="4764024"/>
            <a:ext cx="196596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75BD42"/>
                </a:solidFill>
                <a:latin typeface="HarmonyOS Sans SC"/>
              </a:defRPr>
            </a:pPr>
            <a:r>
              <a:t>版本与回归体系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584448" y="4754880"/>
            <a:ext cx="717804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300" b="0">
                <a:solidFill>
                  <a:srgbClr val="202533"/>
                </a:solidFill>
                <a:latin typeface="HarmonyOS Sans SC"/>
              </a:defRPr>
            </a:pPr>
            <a:r>
              <a:t>统一RTL、软件、测试向量和报告指标，形成自动化回归基线。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68680" y="5394960"/>
            <a:ext cx="1019556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914400" y="5897880"/>
            <a:ext cx="10195560" cy="320040"/>
          </a:xfrm>
          <a:prstGeom prst="rect">
            <a:avLst/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97280" y="5989320"/>
            <a:ext cx="9829800" cy="16459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50" b="1">
                <a:solidFill>
                  <a:srgbClr val="202533"/>
                </a:solidFill>
                <a:latin typeface="HarmonyOS Sans SC"/>
              </a:defRPr>
            </a:pPr>
            <a:r>
              <a:t>目标：在不牺牲标准完整性和可验证性的前提下继续提高系统吞吐。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总结：完成从算法IP到板级系统的闭环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总结与展望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1389888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463040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1463040"/>
            <a:ext cx="91440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142DA8"/>
                </a:solidFill>
                <a:latin typeface="HarmonyOS Sans SC"/>
              </a:defRPr>
            </a:pPr>
            <a:r>
              <a:t>系统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4600" y="1463040"/>
            <a:ext cx="8183879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400" b="0">
                <a:solidFill>
                  <a:srgbClr val="202533"/>
                </a:solidFill>
                <a:latin typeface="HarmonyOS Sans SC"/>
              </a:defRPr>
            </a:pPr>
            <a:r>
              <a:t>构建CPU、DMA、存储与三个计算加速器协同的异构SoC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68680" y="2048256"/>
            <a:ext cx="1024128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868680" y="2377440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2450592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2450592"/>
            <a:ext cx="91440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EE822F"/>
                </a:solidFill>
                <a:latin typeface="HarmonyOS Sans SC"/>
              </a:defRPr>
            </a:pPr>
            <a:r>
              <a:t>数据流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2450592"/>
            <a:ext cx="8183879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400" b="0">
                <a:solidFill>
                  <a:srgbClr val="202533"/>
                </a:solidFill>
                <a:latin typeface="HarmonyOS Sans SC"/>
              </a:defRPr>
            </a:pPr>
            <a:r>
              <a:t>以SRAM连续突发、DMA端点和双Bank调度降低搬运开销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8680" y="3035808"/>
            <a:ext cx="1024128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68680" y="336499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43814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08760" y="3438144"/>
            <a:ext cx="91440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30C0B4"/>
                </a:solidFill>
                <a:latin typeface="HarmonyOS Sans SC"/>
              </a:defRPr>
            </a:pPr>
            <a:r>
              <a:t>密码IP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14600" y="3438144"/>
            <a:ext cx="8183879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400" b="0">
                <a:solidFill>
                  <a:srgbClr val="202533"/>
                </a:solidFill>
                <a:latin typeface="HarmonyOS Sans SC"/>
              </a:defRPr>
            </a:pPr>
            <a:r>
              <a:t>单比特流覆盖ML-KEM三等级、三操作和常量时间拒绝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4023360"/>
            <a:ext cx="1024128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68680" y="4352544"/>
            <a:ext cx="429768" cy="429768"/>
          </a:xfrm>
          <a:prstGeom prst="roundRect">
            <a:avLst>
              <a:gd name="adj" fmla="val 6000"/>
            </a:avLst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4425696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08760" y="4425696"/>
            <a:ext cx="91440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75BD42"/>
                </a:solidFill>
                <a:latin typeface="HarmonyOS Sans SC"/>
              </a:defRPr>
            </a:pPr>
            <a:r>
              <a:t>工程验证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14600" y="4425696"/>
            <a:ext cx="8183879" cy="32918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400" b="0">
                <a:solidFill>
                  <a:srgbClr val="202533"/>
                </a:solidFill>
                <a:latin typeface="HarmonyOS Sans SC"/>
              </a:defRPr>
            </a:pPr>
            <a:r>
              <a:t>零DSP、三个时钟域收敛，并通过仿真与板级分层验证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68680" y="5010912"/>
            <a:ext cx="10241280" cy="10972"/>
          </a:xfrm>
          <a:prstGeom prst="rect">
            <a:avLst/>
          </a:prstGeom>
          <a:solidFill>
            <a:srgbClr val="D7DE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41248" y="5504688"/>
            <a:ext cx="10332720" cy="566928"/>
          </a:xfrm>
          <a:prstGeom prst="rect">
            <a:avLst/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24128" y="5669280"/>
            <a:ext cx="9966960" cy="274320"/>
          </a:xfrm>
          <a:prstGeom prst="rect">
            <a:avLst/>
          </a:prstGeom>
          <a:noFill/>
        </p:spPr>
        <p:txBody>
          <a:bodyPr wrap="none" lIns="18288" rIns="18288" tIns="18288" bIns="18288">
            <a:spAutoFit/>
          </a:bodyPr>
          <a:lstStyle/>
          <a:p>
            <a:pPr algn="ctr"/>
            <a:r>
              <a:rPr sz="1250" b="1">
                <a:solidFill>
                  <a:srgbClr val="202533"/>
                </a:solidFill>
                <a:latin typeface="HarmonyOS Sans SC"/>
              </a:rPr>
              <a:t>最终结果：</a:t>
            </a:r>
            <a:r>
              <a:rPr sz="1250" b="1">
                <a:solidFill>
                  <a:srgbClr val="202533"/>
                </a:solidFill>
                <a:latin typeface="Arial"/>
              </a:rPr>
              <a:t>5000</a:t>
            </a:r>
            <a:r>
              <a:rPr sz="1250" b="1">
                <a:solidFill>
                  <a:srgbClr val="202533"/>
                </a:solidFill>
                <a:latin typeface="HarmonyOS Sans SC"/>
              </a:rPr>
              <a:t>组 Matmul 用时4.911765 ms · CRC32匹配 · 得分100.00%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3248" y="640080"/>
            <a:ext cx="1353312" cy="13533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54680" y="2331720"/>
            <a:ext cx="5897880" cy="6858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3400" b="1">
                <a:solidFill>
                  <a:srgbClr val="142DA8"/>
                </a:solidFill>
                <a:latin typeface="Alimama ShuHeiTi Bold"/>
              </a:defRPr>
            </a:pPr>
            <a:r>
              <a:t>感谢聆听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33672" y="3337560"/>
            <a:ext cx="3730752" cy="6583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343400" y="3502152"/>
            <a:ext cx="3511296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200" b="1">
                <a:solidFill>
                  <a:srgbClr val="FFFFFF"/>
                </a:solidFill>
                <a:latin typeface="Arial"/>
              </a:defRPr>
            </a:pPr>
            <a:r>
              <a:t>Q&amp;A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4754880"/>
            <a:ext cx="6355080" cy="3840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202533"/>
                </a:solidFill>
                <a:latin typeface="HarmonyOS Sans SC"/>
              </a:defRPr>
            </a:pPr>
            <a:r>
              <a:t>中国集成电路未来之星从这里起步！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备用：地址空间与软件控制流程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答疑备用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20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417320"/>
          <a:ext cx="566928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2926080"/>
              </a:tblGrid>
              <a:tr h="68580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AXI从端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基地址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功能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</a:tr>
              <a:tr h="68580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S0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0x1c00_0000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BaseRAM / ExtRAM，共8 MB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S5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0x1f30_0000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DMA与矩阵批量序列器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68580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S6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0x1f40_0000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FFT / ML-KEM共享窗口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S7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0x1f50_0000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20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Matmul控制与数据Bank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6766560" y="1417320"/>
            <a:ext cx="4389120" cy="3429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0" y="1673352"/>
            <a:ext cx="384048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30C0B4"/>
                </a:solidFill>
                <a:latin typeface="Alimama ShuHeiTi Bold"/>
              </a:defRPr>
            </a:pPr>
            <a:r>
              <a:t>软件控制流程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60920" y="2148840"/>
            <a:ext cx="3200400" cy="347472"/>
          </a:xfrm>
          <a:prstGeom prst="rect">
            <a:avLst/>
          </a:prstGeom>
          <a:solidFill>
            <a:srgbClr val="F5F7FA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52360" y="2240280"/>
            <a:ext cx="3017520" cy="1554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202533"/>
                </a:solidFill>
                <a:latin typeface="HarmonyOS Sans SC"/>
              </a:defRPr>
            </a:pPr>
            <a:r>
              <a:t>写配置寄存器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60920" y="2660904"/>
            <a:ext cx="3200400" cy="347472"/>
          </a:xfrm>
          <a:prstGeom prst="rect">
            <a:avLst/>
          </a:prstGeom>
          <a:solidFill>
            <a:srgbClr val="F5F7FA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52360" y="2752344"/>
            <a:ext cx="3017520" cy="1554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202533"/>
                </a:solidFill>
                <a:latin typeface="HarmonyOS Sans SC"/>
              </a:defRPr>
            </a:pPr>
            <a:r>
              <a:t>配置DMA窗口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60920" y="3172968"/>
            <a:ext cx="3200400" cy="347472"/>
          </a:xfrm>
          <a:prstGeom prst="rect">
            <a:avLst/>
          </a:prstGeom>
          <a:solidFill>
            <a:srgbClr val="F5F7FA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52360" y="3264408"/>
            <a:ext cx="3017520" cy="1554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202533"/>
                </a:solidFill>
                <a:latin typeface="HarmonyOS Sans SC"/>
              </a:defRPr>
            </a:pPr>
            <a:r>
              <a:t>启动硬件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360920" y="3685032"/>
            <a:ext cx="3200400" cy="347472"/>
          </a:xfrm>
          <a:prstGeom prst="rect">
            <a:avLst/>
          </a:prstGeom>
          <a:solidFill>
            <a:srgbClr val="F5F7FA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3776472"/>
            <a:ext cx="3017520" cy="1554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202533"/>
                </a:solidFill>
                <a:latin typeface="HarmonyOS Sans SC"/>
              </a:defRPr>
            </a:pPr>
            <a:r>
              <a:t>轮询done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360920" y="4197096"/>
            <a:ext cx="3200400" cy="347472"/>
          </a:xfrm>
          <a:prstGeom prst="rect">
            <a:avLst/>
          </a:prstGeom>
          <a:solidFill>
            <a:srgbClr val="F5F7FA"/>
          </a:solidFill>
          <a:ln w="12700">
            <a:solidFill>
              <a:srgbClr val="142D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52360" y="4288536"/>
            <a:ext cx="3017520" cy="15544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050" b="1">
                <a:solidFill>
                  <a:srgbClr val="202533"/>
                </a:solidFill>
                <a:latin typeface="HarmonyOS Sans SC"/>
              </a:defRPr>
            </a:pPr>
            <a:r>
              <a:t>读取结果 / CRC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1248" y="5257800"/>
            <a:ext cx="10287000" cy="566928"/>
          </a:xfrm>
          <a:prstGeom prst="rect">
            <a:avLst/>
          </a:prstGeom>
          <a:solidFill>
            <a:srgbClr val="EAF9F7"/>
          </a:solidFill>
          <a:ln w="12700">
            <a:solidFill>
              <a:srgbClr val="30C0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51560" y="5422392"/>
            <a:ext cx="9875520" cy="237744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50" b="1">
                <a:solidFill>
                  <a:srgbClr val="202533"/>
                </a:solidFill>
                <a:latin typeface="HarmonyOS Sans SC"/>
              </a:defRPr>
            </a:pPr>
            <a:r>
              <a:t>快速路径中CPU不参与逐组Matmul调度；ML-KEM DMA路径只进行少量批量窗口配置。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备用：ML-KEM-512 KeyGen逐状态周期分解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答疑备用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1481328"/>
            <a:ext cx="141732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G哈希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6000" y="1481328"/>
            <a:ext cx="5897880" cy="2286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286000" y="1481328"/>
            <a:ext cx="35387" cy="228600"/>
          </a:xfrm>
          <a:prstGeom prst="rect">
            <a:avLst/>
          </a:prstGeom>
          <a:solidFill>
            <a:srgbClr val="F2BA0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1444752"/>
            <a:ext cx="9144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F2BA02"/>
                </a:solidFill>
                <a:latin typeface="HarmonyOS Sans SC"/>
              </a:defRPr>
            </a:pPr>
            <a:r>
              <a:t>27 cyc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139696"/>
            <a:ext cx="141732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SampleNTT矩阵A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86000" y="2139696"/>
            <a:ext cx="5897880" cy="2286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286000" y="2139696"/>
            <a:ext cx="4211086" cy="228600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21040" y="2103120"/>
            <a:ext cx="9144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EE822F"/>
                </a:solidFill>
                <a:latin typeface="HarmonyOS Sans SC"/>
              </a:defRPr>
            </a:pPr>
            <a:r>
              <a:t>3,213 cyc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2798064"/>
            <a:ext cx="141732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CBD采样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0" y="2798064"/>
            <a:ext cx="5897880" cy="2286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286000" y="2798064"/>
            <a:ext cx="1610776" cy="228600"/>
          </a:xfrm>
          <a:prstGeom prst="rect">
            <a:avLst/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1040" y="2761488"/>
            <a:ext cx="9144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30C0B4"/>
                </a:solidFill>
                <a:latin typeface="HarmonyOS Sans SC"/>
              </a:defRPr>
            </a:pPr>
            <a:r>
              <a:t>1,229 cyc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3456432"/>
            <a:ext cx="141732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NTT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286000" y="3456432"/>
            <a:ext cx="5897880" cy="2286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286000" y="3456432"/>
            <a:ext cx="5467990" cy="228600"/>
          </a:xfrm>
          <a:prstGeom prst="rect">
            <a:avLst/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3419856"/>
            <a:ext cx="9144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142DA8"/>
                </a:solidFill>
                <a:latin typeface="HarmonyOS Sans SC"/>
              </a:defRPr>
            </a:pPr>
            <a:r>
              <a:t>4,172 cyc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960" y="4114800"/>
            <a:ext cx="141732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多项式基乘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286000" y="4114800"/>
            <a:ext cx="5897880" cy="2286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286000" y="4114800"/>
            <a:ext cx="2747101" cy="228600"/>
          </a:xfrm>
          <a:prstGeom prst="rect">
            <a:avLst/>
          </a:prstGeom>
          <a:solidFill>
            <a:srgbClr val="75BD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21040" y="4078224"/>
            <a:ext cx="9144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75BD42"/>
                </a:solidFill>
                <a:latin typeface="HarmonyOS Sans SC"/>
              </a:defRPr>
            </a:pPr>
            <a:r>
              <a:t>2,096 cyc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60" y="4773167"/>
            <a:ext cx="1417320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100" b="0">
                <a:solidFill>
                  <a:srgbClr val="202533"/>
                </a:solidFill>
                <a:latin typeface="HarmonyOS Sans SC"/>
              </a:defRPr>
            </a:pPr>
            <a:r>
              <a:t>密钥编码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286000" y="4773167"/>
            <a:ext cx="5897880" cy="228600"/>
          </a:xfrm>
          <a:prstGeom prst="rect">
            <a:avLst/>
          </a:prstGeom>
          <a:solidFill>
            <a:srgbClr val="E5E9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286000" y="4773167"/>
            <a:ext cx="2727441" cy="228600"/>
          </a:xfrm>
          <a:prstGeom prst="rect">
            <a:avLst/>
          </a:prstGeom>
          <a:solidFill>
            <a:srgbClr val="E5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21040" y="4736591"/>
            <a:ext cx="914400" cy="22860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1000" b="1">
                <a:solidFill>
                  <a:srgbClr val="E54C5E"/>
                </a:solidFill>
                <a:latin typeface="HarmonyOS Sans SC"/>
              </a:defRPr>
            </a:pPr>
            <a:r>
              <a:t>2,081 cyc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555480" y="1417320"/>
            <a:ext cx="1828800" cy="3931920"/>
          </a:xfrm>
          <a:prstGeom prst="roundRect">
            <a:avLst>
              <a:gd name="adj" fmla="val 6000"/>
            </a:avLst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784080" y="1719072"/>
            <a:ext cx="137160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EE822F"/>
                </a:solidFill>
                <a:latin typeface="Alimama ShuHeiTi Bold"/>
              </a:defRPr>
            </a:pPr>
            <a:r>
              <a:t>主要瓶颈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11512" y="2286000"/>
            <a:ext cx="1325880" cy="5943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900" b="1">
                <a:solidFill>
                  <a:srgbClr val="142DA8"/>
                </a:solidFill>
                <a:latin typeface="HarmonyOS Sans SC"/>
              </a:defRPr>
            </a:pPr>
            <a:r>
              <a:t>NTT</a:t>
            </a:r>
            <a:br/>
            <a:r>
              <a:t>30.2%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65792" y="3246120"/>
            <a:ext cx="1417320" cy="5943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600" b="1">
                <a:solidFill>
                  <a:srgbClr val="EE822F"/>
                </a:solidFill>
                <a:latin typeface="HarmonyOS Sans SC"/>
              </a:defRPr>
            </a:pPr>
            <a:r>
              <a:t>SampleNTT</a:t>
            </a:r>
            <a:br/>
            <a:r>
              <a:t>23.3%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02368" y="4251960"/>
            <a:ext cx="1353312" cy="5943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500" b="1">
                <a:solidFill>
                  <a:srgbClr val="202533"/>
                </a:solidFill>
                <a:latin typeface="HarmonyOS Sans SC"/>
              </a:defRPr>
            </a:pPr>
            <a:r>
              <a:t>两者合计</a:t>
            </a:r>
            <a:br/>
            <a:r>
              <a:t>53.5%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41248" y="5715000"/>
            <a:ext cx="10287000" cy="530352"/>
          </a:xfrm>
          <a:prstGeom prst="rect">
            <a:avLst/>
          </a:prstGeom>
          <a:solidFill>
            <a:srgbClr val="FFF3E9"/>
          </a:solidFill>
          <a:ln w="12700">
            <a:solidFill>
              <a:srgbClr val="EE82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24128" y="5870448"/>
            <a:ext cx="9921240" cy="219456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50" b="1">
                <a:solidFill>
                  <a:srgbClr val="202533"/>
                </a:solidFill>
                <a:latin typeface="HarmonyOS Sans SC"/>
              </a:defRPr>
            </a:pPr>
            <a:r>
              <a:t>优化优先级：增加采样路径Keccak并行度，其次扩展NTT蝶形单元数量。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-18288"/>
            <a:ext cx="1664208" cy="10241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94560" y="438912"/>
            <a:ext cx="7818120" cy="5029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2400" b="1">
                <a:solidFill>
                  <a:srgbClr val="142DA8"/>
                </a:solidFill>
                <a:latin typeface="Alimama ShuHeiTi Bold"/>
              </a:defRPr>
            </a:pPr>
            <a:r>
              <a:t>备用：设计取舍与优化路线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641848" y="1069848"/>
            <a:ext cx="896112" cy="64008"/>
          </a:xfrm>
          <a:prstGeom prst="rect">
            <a:avLst/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66960" y="484632"/>
            <a:ext cx="173736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0"/>
              </a:spcAft>
              <a:defRPr sz="950" b="0">
                <a:solidFill>
                  <a:srgbClr val="667085"/>
                </a:solidFill>
                <a:latin typeface="HarmonyOS Sans SC"/>
              </a:defRPr>
            </a:pPr>
            <a:r>
              <a:t>答疑备用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382512"/>
            <a:ext cx="658368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900" b="0">
                <a:solidFill>
                  <a:srgbClr val="667085"/>
                </a:solidFill>
                <a:latin typeface="Arial"/>
              </a:defRPr>
            </a:pPr>
            <a:r>
              <a:t>22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8368" y="1353312"/>
          <a:ext cx="10835640" cy="3310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2788920"/>
                <a:gridCol w="3063240"/>
                <a:gridCol w="3703320"/>
              </a:tblGrid>
              <a:tr h="662025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3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维度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当前选择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优势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1">
                          <a:solidFill>
                            <a:srgbClr val="FFFFFF"/>
                          </a:solidFill>
                          <a:latin typeface="HarmonyOS Sans SC"/>
                        </a:defRPr>
                      </a:pPr>
                      <a:r>
                        <a:t>代价</a:t>
                      </a:r>
                    </a:p>
                  </a:txBody>
                  <a:tcPr>
                    <a:solidFill>
                      <a:srgbClr val="142DA8"/>
                    </a:solidFill>
                  </a:tcPr>
                </a:tc>
              </a:tr>
              <a:tr h="662025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安全等级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运行时k=2/3/4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单比特流部署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地址与控制逻辑增加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62025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Keccak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单核时分复用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节省约10.6k LUT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状态间无法重叠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662025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NTT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双蝶形、4 coeff/cycle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BRAM无冲突、0 DSP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吞吐低于多BU实现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62028">
                <a:tc>
                  <a:txBody>
                    <a:bodyPr lIns="64008" rIns="64008" tIns="27432" bIns="27432" anchor="ctr"/>
                    <a:lstStyle/>
                    <a:p>
                      <a:pPr algn="l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控制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30状态硬连线FSM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行为清晰、易验证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 lIns="64008" rIns="64008" tIns="27432" bIns="27432" anchor="ctr"/>
                    <a:lstStyle/>
                    <a:p>
                      <a:pPr algn="ctr">
                        <a:defRPr sz="1130" b="0">
                          <a:solidFill>
                            <a:srgbClr val="202533"/>
                          </a:solidFill>
                          <a:latin typeface="HarmonyOS Sans SC"/>
                        </a:defRPr>
                      </a:pPr>
                      <a:r>
                        <a:t>串行调度限制性能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41248" y="4956048"/>
            <a:ext cx="1325880" cy="27432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700" b="1">
                <a:solidFill>
                  <a:srgbClr val="EE822F"/>
                </a:solidFill>
                <a:latin typeface="Alimama ShuHeiTi Bold"/>
              </a:defRPr>
            </a:pPr>
            <a:r>
              <a:t>优化路线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537667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EE82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544982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5607" y="5358384"/>
            <a:ext cx="26974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EE822F"/>
                </a:solidFill>
                <a:latin typeface="HarmonyOS Sans SC"/>
              </a:defRPr>
            </a:pPr>
            <a:r>
              <a:t>双Keccak或专用采样核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35607" y="5696712"/>
            <a:ext cx="269748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预计KeyGen下降15%–20%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0" y="537667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30C0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0" y="544982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38928" y="5358384"/>
            <a:ext cx="26974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30C0B4"/>
                </a:solidFill>
                <a:latin typeface="HarmonyOS Sans SC"/>
              </a:defRPr>
            </a:pPr>
            <a:r>
              <a:t>扩展多BU NTT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38928" y="5696712"/>
            <a:ext cx="269748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提高至8 coeff/cycle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75319" y="5376672"/>
            <a:ext cx="429768" cy="429768"/>
          </a:xfrm>
          <a:prstGeom prst="roundRect">
            <a:avLst>
              <a:gd name="adj" fmla="val 6000"/>
            </a:avLst>
          </a:prstGeom>
          <a:solidFill>
            <a:srgbClr val="142D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75319" y="5449824"/>
            <a:ext cx="429768" cy="201168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42247" y="5358384"/>
            <a:ext cx="2697480" cy="256032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200" b="1">
                <a:solidFill>
                  <a:srgbClr val="142DA8"/>
                </a:solidFill>
                <a:latin typeface="HarmonyOS Sans SC"/>
              </a:defRPr>
            </a:pPr>
            <a:r>
              <a:t>完善约束与活动率回标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42247" y="5696712"/>
            <a:ext cx="2697480" cy="365760"/>
          </a:xfrm>
          <a:prstGeom prst="rect">
            <a:avLst/>
          </a:prstGeom>
          <a:noFill/>
        </p:spPr>
        <p:txBody>
          <a:bodyPr wrap="non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  <a:defRPr sz="1050" b="0">
                <a:solidFill>
                  <a:srgbClr val="202533"/>
                </a:solidFill>
                <a:latin typeface="HarmonyOS Sans SC"/>
              </a:defRPr>
            </a:pPr>
            <a:r>
              <a:t>提高时序与功耗结论置信度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3166</Words>
  <Application>WPS 表格</Application>
  <PresentationFormat>宽屏</PresentationFormat>
  <Paragraphs>415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9" baseType="lpstr">
      <vt:lpstr>Arial</vt:lpstr>
      <vt:lpstr>宋体</vt:lpstr>
      <vt:lpstr>Wingdings</vt:lpstr>
      <vt:lpstr>Wingdings</vt:lpstr>
      <vt:lpstr>Alimama ShuHeiTi Bold</vt:lpstr>
      <vt:lpstr>HarmonyOS Sans SC Black</vt:lpstr>
      <vt:lpstr>苹方-简</vt:lpstr>
      <vt:lpstr>HarmonyOS Sans SC</vt:lpstr>
      <vt:lpstr>AlibabaPuHuiTi_2_75_SemiBold</vt:lpstr>
      <vt:lpstr>Thonburi</vt:lpstr>
      <vt:lpstr>AlibabaPuHuiTi_2_115_Black</vt:lpstr>
      <vt:lpstr>HarmonyOS Sans SC Light</vt:lpstr>
      <vt:lpstr>Helvetica Neue</vt:lpstr>
      <vt:lpstr>微软雅黑</vt:lpstr>
      <vt:lpstr>AlibabaPuHuiTi_2_65_Medium</vt:lpstr>
      <vt:lpstr>HarmonyOS Sans SC Medium</vt:lpstr>
      <vt:lpstr>宋体</vt:lpstr>
      <vt:lpstr>汉仪书宋二KW</vt:lpstr>
      <vt:lpstr>Calibri</vt:lpstr>
      <vt:lpstr>Arial Unicode MS</vt:lpstr>
      <vt:lpstr>AlibabaPuHuiTi_2_45_Light</vt:lpstr>
      <vt:lpstr>AlibabaPuHuiTi_2_55_Regular</vt:lpstr>
      <vt:lpstr>AlibabaPuHuiTi_2_115_Black</vt:lpstr>
      <vt:lpstr>AlibabaPuHuiTi_2_45_Light</vt:lpstr>
      <vt:lpstr>AlibabaPuHuiTi_2_65_Medium</vt:lpstr>
      <vt:lpstr>AlibabaPuHuiTi_2_75_SemiBold</vt:lpstr>
      <vt:lpstr>HarmonyOS Sans SC Black</vt:lpstr>
      <vt:lpstr>HarmonyOS Sans SC Light</vt:lpstr>
      <vt:lpstr>HarmonyOS Sans SC Medium</vt:lpstr>
      <vt:lpstr>Helvetica Neue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Xie</cp:lastModifiedBy>
  <cp:revision>158</cp:revision>
  <dcterms:created xsi:type="dcterms:W3CDTF">2026-04-10T06:20:54Z</dcterms:created>
  <dcterms:modified xsi:type="dcterms:W3CDTF">2026-04-10T06:20:54Z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2052-12.1.25205.25205</vt:lpwstr>
  </property>
  <property fmtid="{D5CDD505-2E9C-101B-9397-08002B2CF9AE}" pid="3" name="ICV">
    <vt:lpwstr>F6BD25751A7C48EDB1764C448974A7E0_11</vt:lpwstr>
  </property>
</Properties>
</file>